
<file path=[Content_Types].xml><?xml version="1.0" encoding="utf-8"?>
<Types xmlns="http://schemas.openxmlformats.org/package/2006/content-types">
  <Default Extension="fntdata" ContentType="application/x-fontdata"/>
  <Default Extension="jfif"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1" r:id="rId2"/>
    <p:sldMasterId id="2147483653" r:id="rId3"/>
    <p:sldMasterId id="2147483655" r:id="rId4"/>
    <p:sldMasterId id="2147483657" r:id="rId5"/>
  </p:sldMasterIdLst>
  <p:notesMasterIdLst>
    <p:notesMasterId r:id="rId22"/>
  </p:notesMasterIdLst>
  <p:sldIdLst>
    <p:sldId id="257" r:id="rId6"/>
    <p:sldId id="258" r:id="rId7"/>
    <p:sldId id="259" r:id="rId8"/>
    <p:sldId id="280" r:id="rId9"/>
    <p:sldId id="261" r:id="rId10"/>
    <p:sldId id="262" r:id="rId11"/>
    <p:sldId id="263" r:id="rId12"/>
    <p:sldId id="272" r:id="rId13"/>
    <p:sldId id="273" r:id="rId14"/>
    <p:sldId id="274" r:id="rId15"/>
    <p:sldId id="275" r:id="rId16"/>
    <p:sldId id="276" r:id="rId17"/>
    <p:sldId id="277" r:id="rId18"/>
    <p:sldId id="278" r:id="rId19"/>
    <p:sldId id="281" r:id="rId20"/>
    <p:sldId id="271" r:id="rId21"/>
  </p:sldIdLst>
  <p:sldSz cx="9144000" cy="6858000" type="screen4x3"/>
  <p:notesSz cx="6858000" cy="9144000"/>
  <p:embeddedFontLst>
    <p:embeddedFont>
      <p:font typeface="NTR" panose="020B0604020202020204" charset="0"/>
      <p:regular r:id="rId23"/>
    </p:embeddedFont>
    <p:embeddedFont>
      <p:font typeface="Play" panose="020B0604020202020204" charset="0"/>
      <p:regular r:id="rId24"/>
      <p:bold r:id="rId25"/>
    </p:embeddedFont>
    <p:embeddedFont>
      <p:font typeface="Twinkl" panose="020B0604020202020204" charset="0"/>
      <p:regular r:id="rId26"/>
      <p:bold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guide id="3" pos="317">
          <p15:clr>
            <a:srgbClr val="000000"/>
          </p15:clr>
        </p15:guide>
        <p15:guide id="4" orient="horz" pos="3997">
          <p15:clr>
            <a:srgbClr val="000000"/>
          </p15:clr>
        </p15:guide>
        <p15:guide id="5" pos="5443">
          <p15:clr>
            <a:srgbClr val="000000"/>
          </p15:clr>
        </p15:guide>
        <p15:guide id="6" orient="horz" pos="323">
          <p15:clr>
            <a:srgbClr val="000000"/>
          </p15:clr>
        </p15:guide>
        <p15:guide id="7" pos="476">
          <p15:clr>
            <a:srgbClr val="000000"/>
          </p15:clr>
        </p15:guide>
        <p15:guide id="8" orient="horz" pos="459">
          <p15:clr>
            <a:srgbClr val="000000"/>
          </p15:clr>
        </p15:guide>
        <p15:guide id="9" orient="horz" pos="3838">
          <p15:clr>
            <a:srgbClr val="000000"/>
          </p15:clr>
        </p15:guide>
        <p15:guide id="10" pos="5284">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5" roundtripDataSignature="AMtx7miEtX1dXyFi+RvZqdYflKCMtsGEE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1C1C"/>
    <a:srgbClr val="000000"/>
    <a:srgbClr val="FFB177"/>
    <a:srgbClr val="FF88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500ED48-7F3A-4B77-A97A-34936F4B06D9}">
  <a:tblStyle styleId="{4500ED48-7F3A-4B77-A97A-34936F4B06D9}"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4" d="100"/>
          <a:sy n="84" d="100"/>
        </p:scale>
        <p:origin x="1426"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4.fntdata"/><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3.fntdata"/><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2.fntdata"/><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font" Target="fonts/font1.fntdata"/><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5.fntdata"/><Relationship Id="rId35"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dirty="0"/>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54" name="Google Shape;54;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59" name="Google Shape;5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69" name="Google Shape;69;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79" name="Google Shape;79;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52853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92" name="Google Shape;9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1" name="Google Shape;101;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11" name="Google Shape;111;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0304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00560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5058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01505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2005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81266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36" name="Google Shape;136;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6087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36" name="Google Shape;236;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573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78" name="Google Shape;278;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11"/>
        <p:cNvGrpSpPr/>
        <p:nvPr/>
      </p:nvGrpSpPr>
      <p:grpSpPr>
        <a:xfrm>
          <a:off x="0" y="0"/>
          <a:ext cx="0" cy="0"/>
          <a:chOff x="0" y="0"/>
          <a:chExt cx="0" cy="0"/>
        </a:xfrm>
      </p:grpSpPr>
      <p:pic>
        <p:nvPicPr>
          <p:cNvPr id="3" name="Picture 2">
            <a:extLst>
              <a:ext uri="{FF2B5EF4-FFF2-40B4-BE49-F238E27FC236}">
                <a16:creationId xmlns:a16="http://schemas.microsoft.com/office/drawing/2014/main" id="{2E0385DB-E088-4E97-9775-D13C6D586ED1}"/>
              </a:ext>
            </a:extLst>
          </p:cNvPr>
          <p:cNvPicPr>
            <a:picLocks noChangeAspect="1"/>
          </p:cNvPicPr>
          <p:nvPr userDrawn="1"/>
        </p:nvPicPr>
        <p:blipFill>
          <a:blip r:embed="rId2"/>
          <a:srcRect/>
          <a:stretch/>
        </p:blipFill>
        <p:spPr>
          <a:xfrm>
            <a:off x="1" y="0"/>
            <a:ext cx="9143998"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16"/>
        <p:cNvGrpSpPr/>
        <p:nvPr/>
      </p:nvGrpSpPr>
      <p:grpSpPr>
        <a:xfrm>
          <a:off x="0" y="0"/>
          <a:ext cx="0" cy="0"/>
          <a:chOff x="0" y="0"/>
          <a:chExt cx="0" cy="0"/>
        </a:xfrm>
      </p:grpSpPr>
      <p:sp>
        <p:nvSpPr>
          <p:cNvPr id="17" name="Google Shape;17;p21"/>
          <p:cNvSpPr>
            <a:spLocks noGrp="1"/>
          </p:cNvSpPr>
          <p:nvPr>
            <p:ph type="title"/>
          </p:nvPr>
        </p:nvSpPr>
        <p:spPr>
          <a:xfrm>
            <a:off x="476249" y="549275"/>
            <a:ext cx="8181975" cy="1325563"/>
          </a:xfrm>
          <a:prstGeom prst="roundRect">
            <a:avLst>
              <a:gd name="adj" fmla="val 2082"/>
            </a:avLst>
          </a:prstGeom>
          <a:noFill/>
          <a:ln>
            <a:noFill/>
          </a:ln>
        </p:spPr>
        <p:txBody>
          <a:bodyPr spcFirstLastPara="1" wrap="square" lIns="252000" tIns="252000" rIns="252000" bIns="252000" anchor="ctr" anchorCtr="1">
            <a:normAutofit/>
          </a:bodyPr>
          <a:lstStyle>
            <a:lvl1pPr lvl="0" algn="l">
              <a:lnSpc>
                <a:spcPct val="90000"/>
              </a:lnSpc>
              <a:spcBef>
                <a:spcPts val="0"/>
              </a:spcBef>
              <a:spcAft>
                <a:spcPts val="0"/>
              </a:spcAft>
              <a:buSzPts val="1400"/>
              <a:buNone/>
              <a:defRPr sz="4000" b="1">
                <a:latin typeface="Twinkl" pitchFamily="2" charset="0"/>
                <a:ea typeface="Twinkl" pitchFamily="2" charset="0"/>
                <a:cs typeface="Arial"/>
                <a:sym typeface="Aria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dirty="0"/>
          </a:p>
        </p:txBody>
      </p:sp>
      <p:sp>
        <p:nvSpPr>
          <p:cNvPr id="18" name="Google Shape;18;p21"/>
          <p:cNvSpPr>
            <a:spLocks noGrp="1"/>
          </p:cNvSpPr>
          <p:nvPr>
            <p:ph type="body" idx="1"/>
          </p:nvPr>
        </p:nvSpPr>
        <p:spPr>
          <a:xfrm>
            <a:off x="481012" y="2014537"/>
            <a:ext cx="8181975" cy="4351338"/>
          </a:xfrm>
          <a:prstGeom prst="roundRect">
            <a:avLst>
              <a:gd name="adj" fmla="val 558"/>
            </a:avLst>
          </a:prstGeom>
          <a:noFill/>
          <a:ln>
            <a:noFill/>
          </a:ln>
        </p:spPr>
        <p:txBody>
          <a:bodyPr spcFirstLastPara="1" wrap="square" lIns="252000" tIns="252000" rIns="252000" bIns="252000" anchor="t" anchorCtr="0">
            <a:noAutofit/>
          </a:bodyPr>
          <a:lstStyle>
            <a:lvl1pPr marL="457200" lvl="0" indent="-342900" algn="l">
              <a:lnSpc>
                <a:spcPct val="90000"/>
              </a:lnSpc>
              <a:spcBef>
                <a:spcPts val="1000"/>
              </a:spcBef>
              <a:spcAft>
                <a:spcPts val="0"/>
              </a:spcAft>
              <a:buClr>
                <a:srgbClr val="1C1C1C"/>
              </a:buClr>
              <a:buSzPts val="1800"/>
              <a:buChar char="•"/>
              <a:defRPr sz="1800">
                <a:latin typeface="Twinkl" pitchFamily="2" charset="0"/>
                <a:ea typeface="Twinkl" pitchFamily="2" charset="0"/>
                <a:cs typeface="NTR"/>
                <a:sym typeface="NTR"/>
              </a:defRPr>
            </a:lvl1pPr>
            <a:lvl2pPr marL="914400" lvl="1" indent="-330200" algn="l">
              <a:lnSpc>
                <a:spcPct val="90000"/>
              </a:lnSpc>
              <a:spcBef>
                <a:spcPts val="500"/>
              </a:spcBef>
              <a:spcAft>
                <a:spcPts val="0"/>
              </a:spcAft>
              <a:buClr>
                <a:srgbClr val="1C1C1C"/>
              </a:buClr>
              <a:buSzPts val="1600"/>
              <a:buChar char="•"/>
              <a:defRPr sz="1600">
                <a:latin typeface="NTR"/>
                <a:ea typeface="NTR"/>
                <a:cs typeface="NTR"/>
                <a:sym typeface="NTR"/>
              </a:defRPr>
            </a:lvl2pPr>
            <a:lvl3pPr marL="1371600" lvl="2" indent="-317500" algn="l">
              <a:lnSpc>
                <a:spcPct val="90000"/>
              </a:lnSpc>
              <a:spcBef>
                <a:spcPts val="500"/>
              </a:spcBef>
              <a:spcAft>
                <a:spcPts val="0"/>
              </a:spcAft>
              <a:buClr>
                <a:srgbClr val="1C1C1C"/>
              </a:buClr>
              <a:buSzPts val="1400"/>
              <a:buChar char="•"/>
              <a:defRPr sz="1400">
                <a:latin typeface="NTR"/>
                <a:ea typeface="NTR"/>
                <a:cs typeface="NTR"/>
                <a:sym typeface="NTR"/>
              </a:defRPr>
            </a:lvl3pPr>
            <a:lvl4pPr marL="1828800" lvl="3" indent="-317500" algn="l">
              <a:lnSpc>
                <a:spcPct val="90000"/>
              </a:lnSpc>
              <a:spcBef>
                <a:spcPts val="500"/>
              </a:spcBef>
              <a:spcAft>
                <a:spcPts val="0"/>
              </a:spcAft>
              <a:buClr>
                <a:srgbClr val="1C1C1C"/>
              </a:buClr>
              <a:buSzPts val="1400"/>
              <a:buChar char="•"/>
              <a:defRPr sz="1400">
                <a:latin typeface="NTR"/>
                <a:ea typeface="NTR"/>
                <a:cs typeface="NTR"/>
                <a:sym typeface="NTR"/>
              </a:defRPr>
            </a:lvl4pPr>
            <a:lvl5pPr marL="2286000" lvl="4" indent="-317500" algn="l">
              <a:lnSpc>
                <a:spcPct val="90000"/>
              </a:lnSpc>
              <a:spcBef>
                <a:spcPts val="500"/>
              </a:spcBef>
              <a:spcAft>
                <a:spcPts val="0"/>
              </a:spcAft>
              <a:buClr>
                <a:srgbClr val="1C1C1C"/>
              </a:buClr>
              <a:buSzPts val="1400"/>
              <a:buChar char="•"/>
              <a:defRPr sz="1400">
                <a:latin typeface="NTR"/>
                <a:ea typeface="NTR"/>
                <a:cs typeface="NTR"/>
                <a:sym typeface="NT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4"/>
        <p:cNvGrpSpPr/>
        <p:nvPr/>
      </p:nvGrpSpPr>
      <p:grpSpPr>
        <a:xfrm>
          <a:off x="0" y="0"/>
          <a:ext cx="0" cy="0"/>
          <a:chOff x="0" y="0"/>
          <a:chExt cx="0" cy="0"/>
        </a:xfrm>
      </p:grpSpPr>
      <p:sp>
        <p:nvSpPr>
          <p:cNvPr id="25" name="Google Shape;25;p23"/>
          <p:cNvSpPr>
            <a:spLocks noGrp="1"/>
          </p:cNvSpPr>
          <p:nvPr>
            <p:ph type="title"/>
          </p:nvPr>
        </p:nvSpPr>
        <p:spPr>
          <a:xfrm>
            <a:off x="457198" y="485773"/>
            <a:ext cx="8220075" cy="1595581"/>
          </a:xfrm>
          <a:prstGeom prst="roundRect">
            <a:avLst>
              <a:gd name="adj" fmla="val 2082"/>
            </a:avLst>
          </a:prstGeom>
          <a:noFill/>
          <a:ln>
            <a:noFill/>
          </a:ln>
        </p:spPr>
        <p:txBody>
          <a:bodyPr spcFirstLastPara="1" wrap="square" lIns="252000" tIns="252000" rIns="252000" bIns="252000" anchor="ctr" anchorCtr="1">
            <a:normAutofit/>
          </a:bodyPr>
          <a:lstStyle>
            <a:lvl1pPr lvl="0" algn="l">
              <a:lnSpc>
                <a:spcPct val="90000"/>
              </a:lnSpc>
              <a:spcBef>
                <a:spcPts val="0"/>
              </a:spcBef>
              <a:spcAft>
                <a:spcPts val="0"/>
              </a:spcAft>
              <a:buSzPts val="1400"/>
              <a:buNone/>
              <a:defRPr sz="4000" b="1">
                <a:latin typeface="Twinkl" pitchFamily="2" charset="0"/>
                <a:ea typeface="Twinkl" pitchFamily="2" charset="0"/>
                <a:cs typeface="Arial"/>
                <a:sym typeface="Aria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dirty="0"/>
          </a:p>
        </p:txBody>
      </p:sp>
      <p:sp>
        <p:nvSpPr>
          <p:cNvPr id="26" name="Google Shape;26;p23"/>
          <p:cNvSpPr>
            <a:spLocks noGrp="1"/>
          </p:cNvSpPr>
          <p:nvPr>
            <p:ph type="body" idx="1"/>
          </p:nvPr>
        </p:nvSpPr>
        <p:spPr>
          <a:xfrm>
            <a:off x="457197" y="2153354"/>
            <a:ext cx="8220075" cy="4242683"/>
          </a:xfrm>
          <a:prstGeom prst="roundRect">
            <a:avLst>
              <a:gd name="adj" fmla="val 558"/>
            </a:avLst>
          </a:prstGeom>
          <a:noFill/>
          <a:ln>
            <a:noFill/>
          </a:ln>
        </p:spPr>
        <p:txBody>
          <a:bodyPr spcFirstLastPara="1" wrap="square" lIns="252000" tIns="252000" rIns="252000" bIns="252000" anchor="t" anchorCtr="0">
            <a:noAutofit/>
          </a:bodyPr>
          <a:lstStyle>
            <a:lvl1pPr marL="457200" lvl="0" indent="-342900" algn="l">
              <a:lnSpc>
                <a:spcPct val="90000"/>
              </a:lnSpc>
              <a:spcBef>
                <a:spcPts val="1000"/>
              </a:spcBef>
              <a:spcAft>
                <a:spcPts val="0"/>
              </a:spcAft>
              <a:buClr>
                <a:srgbClr val="1C1C1C"/>
              </a:buClr>
              <a:buSzPts val="1800"/>
              <a:buChar char="•"/>
              <a:defRPr sz="1800">
                <a:latin typeface="Twinkl" pitchFamily="2" charset="0"/>
                <a:ea typeface="Twinkl" pitchFamily="2" charset="0"/>
                <a:cs typeface="NTR"/>
                <a:sym typeface="NTR"/>
              </a:defRPr>
            </a:lvl1pPr>
            <a:lvl2pPr marL="914400" lvl="1" indent="-330200" algn="l">
              <a:lnSpc>
                <a:spcPct val="90000"/>
              </a:lnSpc>
              <a:spcBef>
                <a:spcPts val="500"/>
              </a:spcBef>
              <a:spcAft>
                <a:spcPts val="0"/>
              </a:spcAft>
              <a:buClr>
                <a:srgbClr val="1C1C1C"/>
              </a:buClr>
              <a:buSzPts val="1600"/>
              <a:buChar char="•"/>
              <a:defRPr sz="1600">
                <a:latin typeface="NTR"/>
                <a:ea typeface="NTR"/>
                <a:cs typeface="NTR"/>
                <a:sym typeface="NTR"/>
              </a:defRPr>
            </a:lvl2pPr>
            <a:lvl3pPr marL="1371600" lvl="2" indent="-317500" algn="l">
              <a:lnSpc>
                <a:spcPct val="90000"/>
              </a:lnSpc>
              <a:spcBef>
                <a:spcPts val="500"/>
              </a:spcBef>
              <a:spcAft>
                <a:spcPts val="0"/>
              </a:spcAft>
              <a:buClr>
                <a:srgbClr val="1C1C1C"/>
              </a:buClr>
              <a:buSzPts val="1400"/>
              <a:buChar char="•"/>
              <a:defRPr sz="1400">
                <a:latin typeface="NTR"/>
                <a:ea typeface="NTR"/>
                <a:cs typeface="NTR"/>
                <a:sym typeface="NTR"/>
              </a:defRPr>
            </a:lvl3pPr>
            <a:lvl4pPr marL="1828800" lvl="3" indent="-317500" algn="l">
              <a:lnSpc>
                <a:spcPct val="90000"/>
              </a:lnSpc>
              <a:spcBef>
                <a:spcPts val="500"/>
              </a:spcBef>
              <a:spcAft>
                <a:spcPts val="0"/>
              </a:spcAft>
              <a:buClr>
                <a:srgbClr val="1C1C1C"/>
              </a:buClr>
              <a:buSzPts val="1400"/>
              <a:buChar char="•"/>
              <a:defRPr sz="1400">
                <a:latin typeface="NTR"/>
                <a:ea typeface="NTR"/>
                <a:cs typeface="NTR"/>
                <a:sym typeface="NTR"/>
              </a:defRPr>
            </a:lvl4pPr>
            <a:lvl5pPr marL="2286000" lvl="4" indent="-317500" algn="l">
              <a:lnSpc>
                <a:spcPct val="90000"/>
              </a:lnSpc>
              <a:spcBef>
                <a:spcPts val="500"/>
              </a:spcBef>
              <a:spcAft>
                <a:spcPts val="0"/>
              </a:spcAft>
              <a:buClr>
                <a:srgbClr val="1C1C1C"/>
              </a:buClr>
              <a:buSzPts val="1400"/>
              <a:buChar char="•"/>
              <a:defRPr sz="1400">
                <a:latin typeface="NTR"/>
                <a:ea typeface="NTR"/>
                <a:cs typeface="NTR"/>
                <a:sym typeface="NT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31"/>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7"/>
        <p:cNvGrpSpPr/>
        <p:nvPr/>
      </p:nvGrpSpPr>
      <p:grpSpPr>
        <a:xfrm>
          <a:off x="0" y="0"/>
          <a:ext cx="0" cy="0"/>
          <a:chOff x="0" y="0"/>
          <a:chExt cx="0" cy="0"/>
        </a:xfrm>
      </p:grpSpPr>
      <p:sp>
        <p:nvSpPr>
          <p:cNvPr id="38" name="Google Shape;38;p27"/>
          <p:cNvSpPr>
            <a:spLocks noGrp="1"/>
          </p:cNvSpPr>
          <p:nvPr>
            <p:ph type="ctrTitle"/>
          </p:nvPr>
        </p:nvSpPr>
        <p:spPr>
          <a:xfrm>
            <a:off x="466725" y="1122363"/>
            <a:ext cx="8201025" cy="2387600"/>
          </a:xfrm>
          <a:prstGeom prst="roundRect">
            <a:avLst>
              <a:gd name="adj" fmla="val 2082"/>
            </a:avLst>
          </a:prstGeom>
          <a:noFill/>
          <a:ln>
            <a:noFill/>
          </a:ln>
        </p:spPr>
        <p:txBody>
          <a:bodyPr spcFirstLastPara="1" wrap="square" lIns="252000" tIns="252000" rIns="252000" bIns="252000" anchor="ctr" anchorCtr="1">
            <a:normAutofit/>
          </a:bodyPr>
          <a:lstStyle>
            <a:lvl1pPr lvl="0" algn="ctr">
              <a:lnSpc>
                <a:spcPct val="90000"/>
              </a:lnSpc>
              <a:spcBef>
                <a:spcPts val="0"/>
              </a:spcBef>
              <a:spcAft>
                <a:spcPts val="0"/>
              </a:spcAft>
              <a:buSzPts val="1400"/>
              <a:buNone/>
              <a:defRPr sz="4000">
                <a:latin typeface="Twinkl" pitchFamily="2" charset="0"/>
                <a:ea typeface="Twinkl" pitchFamily="2" charset="0"/>
                <a:cs typeface="Arial"/>
                <a:sym typeface="Aria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dirty="0"/>
          </a:p>
        </p:txBody>
      </p:sp>
      <p:sp>
        <p:nvSpPr>
          <p:cNvPr id="39" name="Google Shape;39;p27"/>
          <p:cNvSpPr>
            <a:spLocks noGrp="1"/>
          </p:cNvSpPr>
          <p:nvPr>
            <p:ph type="subTitle" idx="1"/>
          </p:nvPr>
        </p:nvSpPr>
        <p:spPr>
          <a:xfrm>
            <a:off x="466725" y="3602038"/>
            <a:ext cx="8201025" cy="1655762"/>
          </a:xfrm>
          <a:prstGeom prst="roundRect">
            <a:avLst>
              <a:gd name="adj" fmla="val 558"/>
            </a:avLst>
          </a:prstGeom>
          <a:noFill/>
          <a:ln>
            <a:noFill/>
          </a:ln>
        </p:spPr>
        <p:txBody>
          <a:bodyPr spcFirstLastPara="1" wrap="square" lIns="252000" tIns="252000" rIns="252000" bIns="252000" anchor="t" anchorCtr="0">
            <a:noAutofit/>
          </a:bodyPr>
          <a:lstStyle>
            <a:lvl1pPr lvl="0" algn="ctr">
              <a:lnSpc>
                <a:spcPct val="90000"/>
              </a:lnSpc>
              <a:spcBef>
                <a:spcPts val="1000"/>
              </a:spcBef>
              <a:spcAft>
                <a:spcPts val="0"/>
              </a:spcAft>
              <a:buClr>
                <a:srgbClr val="1C1C1C"/>
              </a:buClr>
              <a:buSzPts val="2400"/>
              <a:buNone/>
              <a:defRPr sz="2400">
                <a:latin typeface="Twinkl" pitchFamily="2" charset="0"/>
                <a:ea typeface="Twinkl" pitchFamily="2" charset="0"/>
                <a:cs typeface="NTR"/>
                <a:sym typeface="NTR"/>
              </a:defRPr>
            </a:lvl1pPr>
            <a:lvl2pPr lvl="1" algn="ctr">
              <a:lnSpc>
                <a:spcPct val="90000"/>
              </a:lnSpc>
              <a:spcBef>
                <a:spcPts val="500"/>
              </a:spcBef>
              <a:spcAft>
                <a:spcPts val="0"/>
              </a:spcAft>
              <a:buClr>
                <a:srgbClr val="1C1C1C"/>
              </a:buClr>
              <a:buSzPts val="2000"/>
              <a:buNone/>
              <a:defRPr sz="2000"/>
            </a:lvl2pPr>
            <a:lvl3pPr lvl="2" algn="ctr">
              <a:lnSpc>
                <a:spcPct val="90000"/>
              </a:lnSpc>
              <a:spcBef>
                <a:spcPts val="500"/>
              </a:spcBef>
              <a:spcAft>
                <a:spcPts val="0"/>
              </a:spcAft>
              <a:buClr>
                <a:srgbClr val="1C1C1C"/>
              </a:buClr>
              <a:buSzPts val="1800"/>
              <a:buNone/>
              <a:defRPr sz="1800"/>
            </a:lvl3pPr>
            <a:lvl4pPr lvl="3" algn="ctr">
              <a:lnSpc>
                <a:spcPct val="90000"/>
              </a:lnSpc>
              <a:spcBef>
                <a:spcPts val="500"/>
              </a:spcBef>
              <a:spcAft>
                <a:spcPts val="0"/>
              </a:spcAft>
              <a:buClr>
                <a:srgbClr val="1C1C1C"/>
              </a:buClr>
              <a:buSzPts val="1600"/>
              <a:buNone/>
              <a:defRPr sz="1600"/>
            </a:lvl4pPr>
            <a:lvl5pPr lvl="4" algn="ctr">
              <a:lnSpc>
                <a:spcPct val="90000"/>
              </a:lnSpc>
              <a:spcBef>
                <a:spcPts val="500"/>
              </a:spcBef>
              <a:spcAft>
                <a:spcPts val="0"/>
              </a:spcAft>
              <a:buClr>
                <a:srgbClr val="1C1C1C"/>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4.xml"/><Relationship Id="rId1" Type="http://schemas.openxmlformats.org/officeDocument/2006/relationships/slideLayout" Target="../slideLayouts/slideLayout4.xml"/><Relationship Id="rId4" Type="http://schemas.openxmlformats.org/officeDocument/2006/relationships/image" Target="../media/image3.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5.xml"/><Relationship Id="rId1" Type="http://schemas.openxmlformats.org/officeDocument/2006/relationships/slideLayout" Target="../slideLayouts/slideLayout5.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
        <p:cNvGrpSpPr/>
        <p:nvPr/>
      </p:nvGrpSpPr>
      <p:grpSpPr>
        <a:xfrm>
          <a:off x="0" y="0"/>
          <a:ext cx="0" cy="0"/>
          <a:chOff x="0" y="0"/>
          <a:chExt cx="0" cy="0"/>
        </a:xfrm>
      </p:grpSpPr>
      <p:sp>
        <p:nvSpPr>
          <p:cNvPr id="6" name="Google Shape;6;p17"/>
          <p:cNvSpPr>
            <a:spLocks noGrp="1"/>
          </p:cNvSpPr>
          <p:nvPr>
            <p:ph type="title"/>
          </p:nvPr>
        </p:nvSpPr>
        <p:spPr>
          <a:xfrm>
            <a:off x="490537" y="695325"/>
            <a:ext cx="8162925" cy="1150937"/>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dirty="0"/>
          </a:p>
        </p:txBody>
      </p:sp>
      <p:sp>
        <p:nvSpPr>
          <p:cNvPr id="7" name="Google Shape;7;p17"/>
          <p:cNvSpPr>
            <a:spLocks noGrp="1"/>
          </p:cNvSpPr>
          <p:nvPr>
            <p:ph type="body" idx="1"/>
          </p:nvPr>
        </p:nvSpPr>
        <p:spPr>
          <a:xfrm>
            <a:off x="490537" y="1957387"/>
            <a:ext cx="8162925" cy="438785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dirty="0"/>
          </a:p>
        </p:txBody>
      </p:sp>
    </p:spTree>
  </p:cSld>
  <p:clrMap bg1="lt1" tx1="dk1" bg2="dk2" tx2="lt2" accent1="accent1" accent2="accent2" accent3="accent3" accent4="accent4" accent5="accent5" accent6="accent6" hlink="hlink" folHlink="folHlink"/>
  <p:sldLayoutIdLst>
    <p:sldLayoutId id="214748365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2"/>
        <p:cNvGrpSpPr/>
        <p:nvPr/>
      </p:nvGrpSpPr>
      <p:grpSpPr>
        <a:xfrm>
          <a:off x="0" y="0"/>
          <a:ext cx="0" cy="0"/>
          <a:chOff x="0" y="0"/>
          <a:chExt cx="0" cy="0"/>
        </a:xfrm>
      </p:grpSpPr>
      <p:pic>
        <p:nvPicPr>
          <p:cNvPr id="13" name="Google Shape;13;p20"/>
          <p:cNvPicPr preferRelativeResize="0"/>
          <p:nvPr/>
        </p:nvPicPr>
        <p:blipFill rotWithShape="1">
          <a:blip r:embed="rId4">
            <a:alphaModFix/>
          </a:blip>
          <a:srcRect/>
          <a:stretch/>
        </p:blipFill>
        <p:spPr>
          <a:xfrm>
            <a:off x="8453437" y="6700837"/>
            <a:ext cx="584200" cy="84137"/>
          </a:xfrm>
          <a:prstGeom prst="rect">
            <a:avLst/>
          </a:prstGeom>
          <a:noFill/>
          <a:ln>
            <a:noFill/>
          </a:ln>
        </p:spPr>
      </p:pic>
      <p:sp>
        <p:nvSpPr>
          <p:cNvPr id="14" name="Google Shape;14;p20"/>
          <p:cNvSpPr>
            <a:spLocks noGrp="1"/>
          </p:cNvSpPr>
          <p:nvPr>
            <p:ph type="title"/>
          </p:nvPr>
        </p:nvSpPr>
        <p:spPr>
          <a:xfrm>
            <a:off x="490537" y="695325"/>
            <a:ext cx="8162925" cy="1150937"/>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dirty="0"/>
          </a:p>
        </p:txBody>
      </p:sp>
      <p:sp>
        <p:nvSpPr>
          <p:cNvPr id="15" name="Google Shape;15;p20"/>
          <p:cNvSpPr>
            <a:spLocks noGrp="1"/>
          </p:cNvSpPr>
          <p:nvPr>
            <p:ph type="body" idx="1"/>
          </p:nvPr>
        </p:nvSpPr>
        <p:spPr>
          <a:xfrm>
            <a:off x="490537" y="1957387"/>
            <a:ext cx="8162925" cy="438785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dirty="0"/>
          </a:p>
        </p:txBody>
      </p:sp>
    </p:spTree>
  </p:cSld>
  <p:clrMap bg1="lt1" tx1="dk1" bg2="dk2" tx2="lt2" accent1="accent1" accent2="accent2" accent3="accent3" accent4="accent4" accent5="accent5" accent6="accent6" hlink="hlink" folHlink="folHlink"/>
  <p:sldLayoutIdLst>
    <p:sldLayoutId id="2147483652"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
        <p:cNvGrpSpPr/>
        <p:nvPr/>
      </p:nvGrpSpPr>
      <p:grpSpPr>
        <a:xfrm>
          <a:off x="0" y="0"/>
          <a:ext cx="0" cy="0"/>
          <a:chOff x="0" y="0"/>
          <a:chExt cx="0" cy="0"/>
        </a:xfrm>
      </p:grpSpPr>
      <p:sp>
        <p:nvSpPr>
          <p:cNvPr id="20" name="Google Shape;20;p22"/>
          <p:cNvSpPr/>
          <p:nvPr/>
        </p:nvSpPr>
        <p:spPr>
          <a:xfrm>
            <a:off x="457200" y="438150"/>
            <a:ext cx="8220075" cy="5957887"/>
          </a:xfrm>
          <a:prstGeom prst="roundRect">
            <a:avLst>
              <a:gd name="adj" fmla="val 572"/>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US" sz="1300" b="0" i="0" u="none" dirty="0">
                <a:solidFill>
                  <a:srgbClr val="FFFFFF"/>
                </a:solidFill>
                <a:latin typeface="Twinkl" pitchFamily="2" charset="0"/>
                <a:ea typeface="NTR"/>
                <a:cs typeface="NTR"/>
                <a:sym typeface="NTR"/>
              </a:rPr>
              <a:t> </a:t>
            </a:r>
            <a:endParaRPr dirty="0">
              <a:latin typeface="Twinkl" pitchFamily="2" charset="0"/>
            </a:endParaRPr>
          </a:p>
        </p:txBody>
      </p:sp>
      <p:pic>
        <p:nvPicPr>
          <p:cNvPr id="21" name="Google Shape;21;p22"/>
          <p:cNvPicPr preferRelativeResize="0"/>
          <p:nvPr/>
        </p:nvPicPr>
        <p:blipFill rotWithShape="1">
          <a:blip r:embed="rId4">
            <a:alphaModFix/>
          </a:blip>
          <a:srcRect/>
          <a:stretch/>
        </p:blipFill>
        <p:spPr>
          <a:xfrm>
            <a:off x="8486775" y="6700837"/>
            <a:ext cx="585787" cy="85725"/>
          </a:xfrm>
          <a:prstGeom prst="rect">
            <a:avLst/>
          </a:prstGeom>
          <a:noFill/>
          <a:ln>
            <a:noFill/>
          </a:ln>
        </p:spPr>
      </p:pic>
      <p:sp>
        <p:nvSpPr>
          <p:cNvPr id="22" name="Google Shape;22;p22"/>
          <p:cNvSpPr>
            <a:spLocks noGrp="1"/>
          </p:cNvSpPr>
          <p:nvPr>
            <p:ph type="title"/>
          </p:nvPr>
        </p:nvSpPr>
        <p:spPr>
          <a:xfrm>
            <a:off x="490537" y="695325"/>
            <a:ext cx="8162925" cy="1150937"/>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dirty="0"/>
          </a:p>
        </p:txBody>
      </p:sp>
      <p:sp>
        <p:nvSpPr>
          <p:cNvPr id="23" name="Google Shape;23;p22"/>
          <p:cNvSpPr>
            <a:spLocks noGrp="1"/>
          </p:cNvSpPr>
          <p:nvPr>
            <p:ph type="body" idx="1"/>
          </p:nvPr>
        </p:nvSpPr>
        <p:spPr>
          <a:xfrm>
            <a:off x="490537" y="1957387"/>
            <a:ext cx="8162925" cy="438785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dirty="0"/>
          </a:p>
        </p:txBody>
      </p:sp>
    </p:spTree>
  </p:cSld>
  <p:clrMap bg1="lt1" tx1="dk1" bg2="dk2" tx2="lt2" accent1="accent1" accent2="accent2" accent3="accent3" accent4="accent4" accent5="accent5" accent6="accent6" hlink="hlink" folHlink="folHlink"/>
  <p:sldLayoutIdLst>
    <p:sldLayoutId id="2147483654"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7"/>
        <p:cNvGrpSpPr/>
        <p:nvPr/>
      </p:nvGrpSpPr>
      <p:grpSpPr>
        <a:xfrm>
          <a:off x="0" y="0"/>
          <a:ext cx="0" cy="0"/>
          <a:chOff x="0" y="0"/>
          <a:chExt cx="0" cy="0"/>
        </a:xfrm>
      </p:grpSpPr>
      <p:pic>
        <p:nvPicPr>
          <p:cNvPr id="28" name="Google Shape;28;p24"/>
          <p:cNvPicPr preferRelativeResize="0"/>
          <p:nvPr/>
        </p:nvPicPr>
        <p:blipFill rotWithShape="1">
          <a:blip r:embed="rId4">
            <a:alphaModFix/>
          </a:blip>
          <a:srcRect/>
          <a:stretch/>
        </p:blipFill>
        <p:spPr>
          <a:xfrm>
            <a:off x="8453437" y="6700837"/>
            <a:ext cx="584200" cy="84137"/>
          </a:xfrm>
          <a:prstGeom prst="rect">
            <a:avLst/>
          </a:prstGeom>
          <a:noFill/>
          <a:ln>
            <a:noFill/>
          </a:ln>
        </p:spPr>
      </p:pic>
      <p:sp>
        <p:nvSpPr>
          <p:cNvPr id="29" name="Google Shape;29;p24"/>
          <p:cNvSpPr>
            <a:spLocks noGrp="1"/>
          </p:cNvSpPr>
          <p:nvPr>
            <p:ph type="title"/>
          </p:nvPr>
        </p:nvSpPr>
        <p:spPr>
          <a:xfrm>
            <a:off x="490537" y="695325"/>
            <a:ext cx="8162925" cy="1150937"/>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dirty="0"/>
          </a:p>
        </p:txBody>
      </p:sp>
      <p:sp>
        <p:nvSpPr>
          <p:cNvPr id="30" name="Google Shape;30;p24"/>
          <p:cNvSpPr>
            <a:spLocks noGrp="1"/>
          </p:cNvSpPr>
          <p:nvPr>
            <p:ph type="body" idx="1"/>
          </p:nvPr>
        </p:nvSpPr>
        <p:spPr>
          <a:xfrm>
            <a:off x="490537" y="1957387"/>
            <a:ext cx="8162925" cy="438785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dirty="0"/>
          </a:p>
        </p:txBody>
      </p:sp>
    </p:spTree>
  </p:cSld>
  <p:clrMap bg1="lt1" tx1="dk1" bg2="dk2" tx2="lt2" accent1="accent1" accent2="accent2" accent3="accent3" accent4="accent4" accent5="accent5" accent6="accent6" hlink="hlink" folHlink="folHlink"/>
  <p:sldLayoutIdLst>
    <p:sldLayoutId id="2147483656"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2"/>
        <p:cNvGrpSpPr/>
        <p:nvPr/>
      </p:nvGrpSpPr>
      <p:grpSpPr>
        <a:xfrm>
          <a:off x="0" y="0"/>
          <a:ext cx="0" cy="0"/>
          <a:chOff x="0" y="0"/>
          <a:chExt cx="0" cy="0"/>
        </a:xfrm>
      </p:grpSpPr>
      <p:sp>
        <p:nvSpPr>
          <p:cNvPr id="33" name="Google Shape;33;p26"/>
          <p:cNvSpPr/>
          <p:nvPr/>
        </p:nvSpPr>
        <p:spPr>
          <a:xfrm>
            <a:off x="457200" y="438150"/>
            <a:ext cx="8220075" cy="5957887"/>
          </a:xfrm>
          <a:prstGeom prst="roundRect">
            <a:avLst>
              <a:gd name="adj" fmla="val 572"/>
            </a:avLst>
          </a:prstGeom>
          <a:solidFill>
            <a:schemeClr val="lt1">
              <a:alpha val="89803"/>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US" sz="1300" b="0" i="0" u="none" dirty="0">
                <a:solidFill>
                  <a:srgbClr val="FFFFFF"/>
                </a:solidFill>
                <a:latin typeface="Twinkl" pitchFamily="2" charset="0"/>
                <a:ea typeface="NTR"/>
                <a:cs typeface="NTR"/>
                <a:sym typeface="NTR"/>
              </a:rPr>
              <a:t> </a:t>
            </a:r>
            <a:endParaRPr dirty="0">
              <a:latin typeface="Twinkl" pitchFamily="2" charset="0"/>
            </a:endParaRPr>
          </a:p>
        </p:txBody>
      </p:sp>
      <p:pic>
        <p:nvPicPr>
          <p:cNvPr id="34" name="Google Shape;34;p26"/>
          <p:cNvPicPr preferRelativeResize="0"/>
          <p:nvPr/>
        </p:nvPicPr>
        <p:blipFill rotWithShape="1">
          <a:blip r:embed="rId4">
            <a:alphaModFix/>
          </a:blip>
          <a:srcRect/>
          <a:stretch/>
        </p:blipFill>
        <p:spPr>
          <a:xfrm>
            <a:off x="8486775" y="6700837"/>
            <a:ext cx="585787" cy="85725"/>
          </a:xfrm>
          <a:prstGeom prst="rect">
            <a:avLst/>
          </a:prstGeom>
          <a:noFill/>
          <a:ln>
            <a:noFill/>
          </a:ln>
        </p:spPr>
      </p:pic>
      <p:sp>
        <p:nvSpPr>
          <p:cNvPr id="35" name="Google Shape;35;p26"/>
          <p:cNvSpPr>
            <a:spLocks noGrp="1"/>
          </p:cNvSpPr>
          <p:nvPr>
            <p:ph type="title"/>
          </p:nvPr>
        </p:nvSpPr>
        <p:spPr>
          <a:xfrm>
            <a:off x="490537" y="695325"/>
            <a:ext cx="8162925" cy="1150937"/>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dirty="0"/>
          </a:p>
        </p:txBody>
      </p:sp>
      <p:sp>
        <p:nvSpPr>
          <p:cNvPr id="36" name="Google Shape;36;p26"/>
          <p:cNvSpPr>
            <a:spLocks noGrp="1"/>
          </p:cNvSpPr>
          <p:nvPr>
            <p:ph type="body" idx="1"/>
          </p:nvPr>
        </p:nvSpPr>
        <p:spPr>
          <a:xfrm>
            <a:off x="490537" y="1957387"/>
            <a:ext cx="8162925" cy="438785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dirty="0"/>
          </a:p>
        </p:txBody>
      </p:sp>
    </p:spTree>
  </p:cSld>
  <p:clrMap bg1="lt1" tx1="dk1" bg2="dk2" tx2="lt2" accent1="accent1" accent2="accent2" accent3="accent3" accent4="accent4" accent5="accent5" accent6="accent6" hlink="hlink" folHlink="folHlink"/>
  <p:sldLayoutIdLst>
    <p:sldLayoutId id="214748365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Twinkl" pitchFamily="2" charset="0"/>
          <a:ea typeface="Twinkl" pitchFamily="2"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 Id="rId9"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23.jp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4.jfif"/></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5"/>
        <p:cNvGrpSpPr/>
        <p:nvPr/>
      </p:nvGrpSpPr>
      <p:grpSpPr>
        <a:xfrm>
          <a:off x="0" y="0"/>
          <a:ext cx="0" cy="0"/>
          <a:chOff x="0" y="0"/>
          <a:chExt cx="0" cy="0"/>
        </a:xfrm>
      </p:grpSpPr>
      <p:pic>
        <p:nvPicPr>
          <p:cNvPr id="56" name="Google Shape;56;p2"/>
          <p:cNvPicPr preferRelativeResize="0"/>
          <p:nvPr/>
        </p:nvPicPr>
        <p:blipFill rotWithShape="1">
          <a:blip r:embed="rId4">
            <a:alphaModFix/>
          </a:blip>
          <a:srcRect/>
          <a:stretch/>
        </p:blipFill>
        <p:spPr>
          <a:xfrm>
            <a:off x="4278312" y="5719762"/>
            <a:ext cx="587375" cy="3730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3"/>
          <p:cNvSpPr/>
          <p:nvPr/>
        </p:nvSpPr>
        <p:spPr>
          <a:xfrm>
            <a:off x="503237" y="2930525"/>
            <a:ext cx="8137525" cy="3414712"/>
          </a:xfrm>
          <a:prstGeom prst="roundRect">
            <a:avLst>
              <a:gd name="adj" fmla="val 1384"/>
            </a:avLst>
          </a:prstGeom>
          <a:solidFill>
            <a:srgbClr val="FFF9E7"/>
          </a:solidFill>
          <a:ln w="25400" cap="rnd" cmpd="sng">
            <a:solidFill>
              <a:srgbClr val="FEFB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US" sz="1300" b="0" i="0" u="none" dirty="0">
                <a:solidFill>
                  <a:srgbClr val="FFFFFF"/>
                </a:solidFill>
                <a:latin typeface="Twinkl" pitchFamily="2" charset="0"/>
                <a:ea typeface="NTR"/>
                <a:cs typeface="NTR"/>
                <a:sym typeface="NTR"/>
              </a:rPr>
              <a:t> </a:t>
            </a:r>
            <a:endParaRPr dirty="0">
              <a:latin typeface="Twinkl" pitchFamily="2" charset="0"/>
            </a:endParaRPr>
          </a:p>
        </p:txBody>
      </p:sp>
      <p:sp>
        <p:nvSpPr>
          <p:cNvPr id="62" name="Google Shape;62;p3"/>
          <p:cNvSpPr/>
          <p:nvPr/>
        </p:nvSpPr>
        <p:spPr>
          <a:xfrm>
            <a:off x="503237" y="512762"/>
            <a:ext cx="8137525" cy="2192337"/>
          </a:xfrm>
          <a:prstGeom prst="roundRect">
            <a:avLst>
              <a:gd name="adj" fmla="val 1384"/>
            </a:avLst>
          </a:prstGeom>
          <a:solidFill>
            <a:srgbClr val="FFF9E7"/>
          </a:solidFill>
          <a:ln w="25400" cap="rnd" cmpd="sng">
            <a:solidFill>
              <a:srgbClr val="FEFB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US" sz="1300" b="0" i="0" u="none" dirty="0">
                <a:solidFill>
                  <a:srgbClr val="FFFFFF"/>
                </a:solidFill>
                <a:latin typeface="Twinkl" pitchFamily="2" charset="0"/>
                <a:ea typeface="NTR"/>
                <a:cs typeface="NTR"/>
                <a:sym typeface="NTR"/>
              </a:rPr>
              <a:t> </a:t>
            </a:r>
            <a:endParaRPr dirty="0">
              <a:latin typeface="Twinkl" pitchFamily="2" charset="0"/>
            </a:endParaRPr>
          </a:p>
        </p:txBody>
      </p:sp>
      <p:sp>
        <p:nvSpPr>
          <p:cNvPr id="63" name="Google Shape;63;p3"/>
          <p:cNvSpPr txBox="1"/>
          <p:nvPr/>
        </p:nvSpPr>
        <p:spPr>
          <a:xfrm>
            <a:off x="628650" y="3071812"/>
            <a:ext cx="7886700" cy="53975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US" sz="3600" b="1" i="0" u="none" dirty="0">
                <a:solidFill>
                  <a:schemeClr val="dk1"/>
                </a:solidFill>
                <a:latin typeface="Twinkl" pitchFamily="2" charset="0"/>
                <a:sym typeface="Arial"/>
              </a:rPr>
              <a:t>Success Criteria</a:t>
            </a:r>
            <a:endParaRPr dirty="0">
              <a:latin typeface="Twinkl" pitchFamily="2" charset="0"/>
            </a:endParaRPr>
          </a:p>
        </p:txBody>
      </p:sp>
      <p:sp>
        <p:nvSpPr>
          <p:cNvPr id="64" name="Google Shape;64;p3"/>
          <p:cNvSpPr txBox="1"/>
          <p:nvPr/>
        </p:nvSpPr>
        <p:spPr>
          <a:xfrm>
            <a:off x="628650" y="735012"/>
            <a:ext cx="7886700" cy="53975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US" sz="3600" b="1" i="0" u="none" dirty="0">
                <a:solidFill>
                  <a:schemeClr val="dk1"/>
                </a:solidFill>
                <a:latin typeface="Twinkl" pitchFamily="2" charset="0"/>
                <a:sym typeface="Arial"/>
              </a:rPr>
              <a:t>Aim</a:t>
            </a:r>
            <a:endParaRPr dirty="0">
              <a:latin typeface="Twinkl" pitchFamily="2" charset="0"/>
            </a:endParaRPr>
          </a:p>
        </p:txBody>
      </p:sp>
      <p:sp>
        <p:nvSpPr>
          <p:cNvPr id="65" name="Google Shape;65;p3"/>
          <p:cNvSpPr>
            <a:spLocks noGrp="1"/>
          </p:cNvSpPr>
          <p:nvPr>
            <p:ph type="body" idx="1"/>
          </p:nvPr>
        </p:nvSpPr>
        <p:spPr>
          <a:xfrm>
            <a:off x="628650" y="1127125"/>
            <a:ext cx="7886700" cy="1409700"/>
          </a:xfrm>
          <a:prstGeom prst="roundRect">
            <a:avLst>
              <a:gd name="adj" fmla="val 16667"/>
            </a:avLst>
          </a:prstGeom>
          <a:noFill/>
          <a:ln>
            <a:noFill/>
          </a:ln>
        </p:spPr>
        <p:txBody>
          <a:bodyPr spcFirstLastPara="1" wrap="square" lIns="252000" tIns="252000" rIns="252000" bIns="252000" anchor="t" anchorCtr="0">
            <a:noAutofit/>
          </a:bodyPr>
          <a:lstStyle/>
          <a:p>
            <a:pPr marL="228600" marR="0" lvl="0" indent="-228600" algn="l" rtl="0">
              <a:lnSpc>
                <a:spcPct val="90000"/>
              </a:lnSpc>
              <a:spcBef>
                <a:spcPts val="0"/>
              </a:spcBef>
              <a:spcAft>
                <a:spcPts val="0"/>
              </a:spcAft>
              <a:buClr>
                <a:srgbClr val="1C1C1C"/>
              </a:buClr>
              <a:buSzPts val="1800"/>
              <a:buFont typeface="Arial"/>
              <a:buChar char="•"/>
            </a:pPr>
            <a:r>
              <a:rPr lang="en-US" sz="1800" b="0" i="0" u="none" strike="noStrike" cap="none" dirty="0">
                <a:solidFill>
                  <a:srgbClr val="1C1C1C"/>
                </a:solidFill>
                <a:ea typeface="NTR"/>
                <a:sym typeface="NTR"/>
              </a:rPr>
              <a:t>I can find out how the Kingdom of Benin developed.</a:t>
            </a:r>
            <a:endParaRPr dirty="0"/>
          </a:p>
        </p:txBody>
      </p:sp>
      <p:sp>
        <p:nvSpPr>
          <p:cNvPr id="66" name="Google Shape;66;p3"/>
          <p:cNvSpPr txBox="1"/>
          <p:nvPr/>
        </p:nvSpPr>
        <p:spPr>
          <a:xfrm>
            <a:off x="628650" y="3513832"/>
            <a:ext cx="7886700" cy="2578994"/>
          </a:xfrm>
          <a:prstGeom prst="rect">
            <a:avLst/>
          </a:prstGeom>
          <a:noFill/>
          <a:ln>
            <a:noFill/>
          </a:ln>
        </p:spPr>
        <p:txBody>
          <a:bodyPr spcFirstLastPara="1" wrap="square" lIns="180000" tIns="252000" rIns="252000" bIns="180000" anchor="t" anchorCtr="0">
            <a:noAutofit/>
          </a:bodyPr>
          <a:lstStyle/>
          <a:p>
            <a:pPr marL="228600" marR="0" lvl="0" indent="-228600" algn="l" rtl="0">
              <a:lnSpc>
                <a:spcPct val="90000"/>
              </a:lnSpc>
              <a:spcBef>
                <a:spcPts val="0"/>
              </a:spcBef>
              <a:spcAft>
                <a:spcPts val="0"/>
              </a:spcAft>
              <a:buClr>
                <a:srgbClr val="1C1C1C"/>
              </a:buClr>
              <a:buSzPts val="1800"/>
              <a:buFont typeface="Arial"/>
              <a:buChar char="•"/>
            </a:pPr>
            <a:r>
              <a:rPr lang="en-US" sz="1800" b="0" i="0" u="none" dirty="0">
                <a:solidFill>
                  <a:srgbClr val="1C1C1C"/>
                </a:solidFill>
                <a:latin typeface="Twinkl" pitchFamily="2" charset="0"/>
                <a:ea typeface="NTR"/>
                <a:cs typeface="NTR"/>
                <a:sym typeface="NTR"/>
              </a:rPr>
              <a:t>I can think and talk about my preconceptions of Africa and what I now know.</a:t>
            </a:r>
            <a:endParaRPr dirty="0">
              <a:latin typeface="Twinkl" pitchFamily="2" charset="0"/>
            </a:endParaRPr>
          </a:p>
          <a:p>
            <a:pPr marL="228600" marR="0" lvl="0" indent="-228600" algn="l" rtl="0">
              <a:lnSpc>
                <a:spcPct val="90000"/>
              </a:lnSpc>
              <a:spcBef>
                <a:spcPts val="1000"/>
              </a:spcBef>
              <a:spcAft>
                <a:spcPts val="0"/>
              </a:spcAft>
              <a:buClr>
                <a:srgbClr val="1C1C1C"/>
              </a:buClr>
              <a:buSzPts val="1800"/>
              <a:buFont typeface="Arial"/>
              <a:buChar char="•"/>
            </a:pPr>
            <a:r>
              <a:rPr lang="en-US" sz="1800" b="0" i="0" u="none" dirty="0">
                <a:solidFill>
                  <a:srgbClr val="1C1C1C"/>
                </a:solidFill>
                <a:latin typeface="Twinkl" pitchFamily="2" charset="0"/>
                <a:ea typeface="NTR"/>
                <a:cs typeface="NTR"/>
                <a:sym typeface="NTR"/>
              </a:rPr>
              <a:t>I can find and label important places in the history of the Kingdom of Benin on a map of Africa.</a:t>
            </a:r>
            <a:endParaRPr dirty="0">
              <a:latin typeface="Twinkl" pitchFamily="2" charset="0"/>
            </a:endParaRPr>
          </a:p>
          <a:p>
            <a:pPr marL="228600" marR="0" lvl="0" indent="-228600" algn="l" rtl="0">
              <a:lnSpc>
                <a:spcPct val="90000"/>
              </a:lnSpc>
              <a:spcBef>
                <a:spcPts val="1000"/>
              </a:spcBef>
              <a:spcAft>
                <a:spcPts val="0"/>
              </a:spcAft>
              <a:buClr>
                <a:srgbClr val="1C1C1C"/>
              </a:buClr>
              <a:buSzPts val="1800"/>
              <a:buFont typeface="Arial"/>
              <a:buChar char="•"/>
            </a:pPr>
            <a:r>
              <a:rPr lang="en-US" sz="1800" b="0" i="0" u="none" dirty="0">
                <a:solidFill>
                  <a:srgbClr val="1C1C1C"/>
                </a:solidFill>
                <a:latin typeface="Twinkl" pitchFamily="2" charset="0"/>
                <a:ea typeface="NTR"/>
                <a:cs typeface="NTR"/>
                <a:sym typeface="NTR"/>
              </a:rPr>
              <a:t>I can match key words about the Kingdom of Benin to the correct descriptions.</a:t>
            </a:r>
            <a:endParaRPr dirty="0">
              <a:latin typeface="Twinkl" pitchFamily="2" charset="0"/>
            </a:endParaRPr>
          </a:p>
          <a:p>
            <a:pPr marL="228600" marR="0" lvl="0" indent="-228600" algn="l" rtl="0">
              <a:lnSpc>
                <a:spcPct val="90000"/>
              </a:lnSpc>
              <a:spcBef>
                <a:spcPts val="1000"/>
              </a:spcBef>
              <a:spcAft>
                <a:spcPts val="0"/>
              </a:spcAft>
              <a:buClr>
                <a:srgbClr val="1C1C1C"/>
              </a:buClr>
              <a:buSzPts val="1800"/>
              <a:buFont typeface="Arial"/>
              <a:buChar char="•"/>
            </a:pPr>
            <a:r>
              <a:rPr lang="en-US" sz="1800" b="0" i="0" u="none" dirty="0">
                <a:solidFill>
                  <a:srgbClr val="1C1C1C"/>
                </a:solidFill>
                <a:latin typeface="Twinkl" pitchFamily="2" charset="0"/>
                <a:ea typeface="NTR"/>
                <a:cs typeface="NTR"/>
                <a:sym typeface="NTR"/>
              </a:rPr>
              <a:t>I can sort some events </a:t>
            </a:r>
            <a:r>
              <a:rPr lang="en-GB" sz="1800" b="0" i="0" u="none" dirty="0">
                <a:solidFill>
                  <a:srgbClr val="1C1C1C"/>
                </a:solidFill>
                <a:latin typeface="Twinkl" pitchFamily="2" charset="0"/>
                <a:ea typeface="NTR"/>
                <a:cs typeface="NTR"/>
                <a:sym typeface="NTR"/>
              </a:rPr>
              <a:t>from the history of the Kingdom of Benin </a:t>
            </a:r>
            <a:r>
              <a:rPr lang="en-US" sz="1800" b="0" i="0" u="none" dirty="0">
                <a:solidFill>
                  <a:srgbClr val="1C1C1C"/>
                </a:solidFill>
                <a:latin typeface="Twinkl" pitchFamily="2" charset="0"/>
                <a:ea typeface="NTR"/>
                <a:cs typeface="NTR"/>
                <a:sym typeface="NTR"/>
              </a:rPr>
              <a:t>into chronological order.</a:t>
            </a:r>
            <a:endParaRPr dirty="0">
              <a:latin typeface="Twinkl"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4"/>
          <p:cNvSpPr txBox="1"/>
          <p:nvPr/>
        </p:nvSpPr>
        <p:spPr>
          <a:xfrm>
            <a:off x="815975" y="2027237"/>
            <a:ext cx="5081587" cy="2017712"/>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72" name="Google Shape;72;p4"/>
          <p:cNvSpPr>
            <a:spLocks noGrp="1"/>
          </p:cNvSpPr>
          <p:nvPr>
            <p:ph type="title"/>
          </p:nvPr>
        </p:nvSpPr>
        <p:spPr>
          <a:xfrm>
            <a:off x="503237" y="750887"/>
            <a:ext cx="8137525" cy="1020762"/>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What Does Africa</a:t>
            </a:r>
            <a:br>
              <a:rPr lang="en-US" sz="3600" b="1" i="0" u="none" dirty="0">
                <a:solidFill>
                  <a:srgbClr val="1C1C1C"/>
                </a:solidFill>
                <a:ea typeface="Arial"/>
                <a:sym typeface="Arial"/>
              </a:rPr>
            </a:br>
            <a:r>
              <a:rPr lang="en-US" sz="3600" b="1" i="0" u="none" dirty="0">
                <a:solidFill>
                  <a:srgbClr val="1C1C1C"/>
                </a:solidFill>
                <a:ea typeface="Arial"/>
                <a:sym typeface="Arial"/>
              </a:rPr>
              <a:t>Mean to You?</a:t>
            </a:r>
            <a:endParaRPr dirty="0"/>
          </a:p>
        </p:txBody>
      </p:sp>
      <p:sp>
        <p:nvSpPr>
          <p:cNvPr id="73" name="Google Shape;73;p4"/>
          <p:cNvSpPr>
            <a:spLocks noGrp="1"/>
          </p:cNvSpPr>
          <p:nvPr>
            <p:ph type="body" idx="1"/>
          </p:nvPr>
        </p:nvSpPr>
        <p:spPr>
          <a:xfrm>
            <a:off x="744950" y="1861904"/>
            <a:ext cx="3756025" cy="2705100"/>
          </a:xfrm>
          <a:prstGeom prst="roundRect">
            <a:avLst>
              <a:gd name="adj" fmla="val 16667"/>
            </a:avLst>
          </a:prstGeom>
          <a:noFill/>
          <a:ln>
            <a:noFill/>
          </a:ln>
        </p:spPr>
        <p:txBody>
          <a:bodyPr spcFirstLastPara="1" wrap="square" lIns="252000" tIns="252000" rIns="252000" bIns="252000" anchor="t" anchorCtr="0">
            <a:noAutofit/>
          </a:bodyPr>
          <a:lstStyle/>
          <a:p>
            <a:pPr marL="0" marR="0" lvl="0" indent="0" algn="l" rtl="0">
              <a:lnSpc>
                <a:spcPct val="90000"/>
              </a:lnSpc>
              <a:spcBef>
                <a:spcPts val="0"/>
              </a:spcBef>
              <a:spcAft>
                <a:spcPts val="0"/>
              </a:spcAft>
              <a:buClr>
                <a:srgbClr val="1C1C1C"/>
              </a:buClr>
              <a:buSzPts val="1800"/>
              <a:buFont typeface="Arial"/>
              <a:buNone/>
            </a:pPr>
            <a:r>
              <a:rPr lang="en-US" sz="1800" b="1" i="0" u="none" strike="noStrike" cap="none" dirty="0">
                <a:solidFill>
                  <a:srgbClr val="1C1C1C"/>
                </a:solidFill>
                <a:ea typeface="NTR"/>
                <a:sym typeface="NTR"/>
              </a:rPr>
              <a:t>What word(s) come into your head when you think of Africa?</a:t>
            </a:r>
            <a:endParaRPr dirty="0"/>
          </a:p>
          <a:p>
            <a:pPr marL="0" marR="0" lvl="0" indent="0" algn="l" rtl="0">
              <a:lnSpc>
                <a:spcPct val="90000"/>
              </a:lnSpc>
              <a:spcBef>
                <a:spcPts val="1000"/>
              </a:spcBef>
              <a:spcAft>
                <a:spcPts val="0"/>
              </a:spcAft>
              <a:buClr>
                <a:srgbClr val="1C1C1C"/>
              </a:buClr>
              <a:buSzPts val="1800"/>
              <a:buFont typeface="Arial"/>
              <a:buNone/>
            </a:pPr>
            <a:r>
              <a:rPr lang="en-US" sz="1800" b="0" i="0" u="none" strike="noStrike" cap="none" dirty="0">
                <a:solidFill>
                  <a:srgbClr val="1C1C1C"/>
                </a:solidFill>
                <a:ea typeface="NTR"/>
                <a:sym typeface="NTR"/>
              </a:rPr>
              <a:t>Write these words down on your sticky note and place it onto our large map of Africa.</a:t>
            </a:r>
            <a:endParaRPr dirty="0"/>
          </a:p>
        </p:txBody>
      </p:sp>
      <p:pic>
        <p:nvPicPr>
          <p:cNvPr id="74" name="Google Shape;74;p4"/>
          <p:cNvPicPr preferRelativeResize="0"/>
          <p:nvPr/>
        </p:nvPicPr>
        <p:blipFill rotWithShape="1">
          <a:blip r:embed="rId3">
            <a:alphaModFix/>
          </a:blip>
          <a:srcRect/>
          <a:stretch/>
        </p:blipFill>
        <p:spPr>
          <a:xfrm>
            <a:off x="4213225" y="1900237"/>
            <a:ext cx="4175125" cy="4445000"/>
          </a:xfrm>
          <a:prstGeom prst="rect">
            <a:avLst/>
          </a:prstGeom>
          <a:noFill/>
          <a:ln>
            <a:noFill/>
          </a:ln>
        </p:spPr>
      </p:pic>
      <p:pic>
        <p:nvPicPr>
          <p:cNvPr id="75" name="Google Shape;75;p4"/>
          <p:cNvPicPr preferRelativeResize="0"/>
          <p:nvPr/>
        </p:nvPicPr>
        <p:blipFill rotWithShape="1">
          <a:blip r:embed="rId4">
            <a:alphaModFix/>
          </a:blip>
          <a:srcRect/>
          <a:stretch/>
        </p:blipFill>
        <p:spPr>
          <a:xfrm>
            <a:off x="1071562" y="3565525"/>
            <a:ext cx="4572000" cy="2527300"/>
          </a:xfrm>
          <a:prstGeom prst="rect">
            <a:avLst/>
          </a:prstGeom>
          <a:noFill/>
          <a:ln>
            <a:noFill/>
          </a:ln>
        </p:spPr>
      </p:pic>
      <p:pic>
        <p:nvPicPr>
          <p:cNvPr id="76" name="Google Shape;76;p4"/>
          <p:cNvPicPr preferRelativeResize="0"/>
          <p:nvPr/>
        </p:nvPicPr>
        <p:blipFill rotWithShape="1">
          <a:blip r:embed="rId5">
            <a:alphaModFix/>
          </a:blip>
          <a:srcRect/>
          <a:stretch/>
        </p:blipFill>
        <p:spPr>
          <a:xfrm>
            <a:off x="7480300" y="612775"/>
            <a:ext cx="1238250" cy="863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4" name="Google Shape;84;p5"/>
          <p:cNvSpPr>
            <a:spLocks noGrp="1"/>
          </p:cNvSpPr>
          <p:nvPr>
            <p:ph type="title"/>
          </p:nvPr>
        </p:nvSpPr>
        <p:spPr>
          <a:xfrm>
            <a:off x="503237" y="64611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2900"/>
              <a:buFont typeface="Arial"/>
              <a:buNone/>
            </a:pPr>
            <a:r>
              <a:rPr lang="en-US" sz="2900" b="1" i="0" u="none" dirty="0">
                <a:solidFill>
                  <a:srgbClr val="1C1C1C"/>
                </a:solidFill>
                <a:ea typeface="Arial"/>
                <a:sym typeface="Arial"/>
              </a:rPr>
              <a:t>What Does Africa Mean to You?</a:t>
            </a:r>
            <a:br>
              <a:rPr lang="en-US" sz="3200" b="1" i="0" u="none" dirty="0">
                <a:solidFill>
                  <a:srgbClr val="1C1C1C"/>
                </a:solidFill>
                <a:ea typeface="Arial"/>
                <a:sym typeface="Arial"/>
              </a:rPr>
            </a:br>
            <a:r>
              <a:rPr lang="en-US" sz="2900" b="1" i="0" u="none" dirty="0">
                <a:solidFill>
                  <a:srgbClr val="1C1C1C"/>
                </a:solidFill>
                <a:ea typeface="Arial"/>
                <a:sym typeface="Arial"/>
              </a:rPr>
              <a:t>Images of Africa</a:t>
            </a:r>
            <a:endParaRPr dirty="0"/>
          </a:p>
        </p:txBody>
      </p:sp>
      <p:pic>
        <p:nvPicPr>
          <p:cNvPr id="85" name="Google Shape;85;p5"/>
          <p:cNvPicPr preferRelativeResize="0"/>
          <p:nvPr/>
        </p:nvPicPr>
        <p:blipFill rotWithShape="1">
          <a:blip r:embed="rId3">
            <a:alphaModFix/>
          </a:blip>
          <a:srcRect/>
          <a:stretch/>
        </p:blipFill>
        <p:spPr>
          <a:xfrm>
            <a:off x="7480300" y="612775"/>
            <a:ext cx="1238250" cy="863600"/>
          </a:xfrm>
          <a:prstGeom prst="rect">
            <a:avLst/>
          </a:prstGeom>
          <a:noFill/>
          <a:ln>
            <a:noFill/>
          </a:ln>
        </p:spPr>
      </p:pic>
      <p:sp>
        <p:nvSpPr>
          <p:cNvPr id="87" name="Google Shape;87;p5"/>
          <p:cNvSpPr txBox="1"/>
          <p:nvPr/>
        </p:nvSpPr>
        <p:spPr>
          <a:xfrm>
            <a:off x="503237" y="5532437"/>
            <a:ext cx="8137525" cy="609600"/>
          </a:xfrm>
          <a:prstGeom prst="rect">
            <a:avLst/>
          </a:prstGeom>
          <a:solidFill>
            <a:srgbClr val="FFE27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88" name="Google Shape;88;p5"/>
          <p:cNvSpPr>
            <a:spLocks noGrp="1"/>
          </p:cNvSpPr>
          <p:nvPr>
            <p:ph type="body" idx="1"/>
          </p:nvPr>
        </p:nvSpPr>
        <p:spPr>
          <a:xfrm>
            <a:off x="503237" y="5345112"/>
            <a:ext cx="8137525" cy="679450"/>
          </a:xfrm>
          <a:prstGeom prst="roundRect">
            <a:avLst>
              <a:gd name="adj" fmla="val 16667"/>
            </a:avLst>
          </a:prstGeom>
          <a:noFill/>
          <a:ln>
            <a:noFill/>
          </a:ln>
        </p:spPr>
        <p:txBody>
          <a:bodyPr spcFirstLastPara="1" wrap="square" lIns="252000" tIns="252000" rIns="252000" bIns="252000" anchor="t" anchorCtr="0">
            <a:noAutofit/>
          </a:bodyPr>
          <a:lstStyle/>
          <a:p>
            <a:pPr marL="0" marR="0" lvl="0" indent="0" algn="ctr" rtl="0">
              <a:lnSpc>
                <a:spcPct val="90000"/>
              </a:lnSpc>
              <a:spcBef>
                <a:spcPts val="0"/>
              </a:spcBef>
              <a:spcAft>
                <a:spcPts val="0"/>
              </a:spcAft>
              <a:buClr>
                <a:srgbClr val="1C1C1C"/>
              </a:buClr>
              <a:buSzPts val="1600"/>
              <a:buFont typeface="Arial"/>
              <a:buNone/>
            </a:pPr>
            <a:r>
              <a:rPr lang="en-US" sz="1600" b="0" i="0" u="none" strike="noStrike" cap="none" dirty="0">
                <a:solidFill>
                  <a:srgbClr val="1C1C1C"/>
                </a:solidFill>
                <a:ea typeface="NTR"/>
                <a:sym typeface="NTR"/>
              </a:rPr>
              <a:t>What questions do you have about these images?</a:t>
            </a:r>
            <a:endParaRPr dirty="0"/>
          </a:p>
          <a:p>
            <a:pPr marL="0" marR="0" lvl="0" indent="0" algn="ctr" rtl="0">
              <a:lnSpc>
                <a:spcPct val="90000"/>
              </a:lnSpc>
              <a:spcBef>
                <a:spcPts val="0"/>
              </a:spcBef>
              <a:spcAft>
                <a:spcPts val="0"/>
              </a:spcAft>
              <a:buClr>
                <a:srgbClr val="1C1C1C"/>
              </a:buClr>
              <a:buSzPts val="1600"/>
              <a:buFont typeface="Arial"/>
              <a:buNone/>
            </a:pPr>
            <a:r>
              <a:rPr lang="en-US" sz="1600" b="0" i="0" u="none" strike="noStrike" cap="none" dirty="0">
                <a:solidFill>
                  <a:srgbClr val="1C1C1C"/>
                </a:solidFill>
                <a:ea typeface="NTR"/>
                <a:sym typeface="NTR"/>
              </a:rPr>
              <a:t>Do any of them surprise you?</a:t>
            </a:r>
            <a:endParaRPr dirty="0"/>
          </a:p>
        </p:txBody>
      </p:sp>
      <p:pic>
        <p:nvPicPr>
          <p:cNvPr id="3" name="Picture 2">
            <a:extLst>
              <a:ext uri="{FF2B5EF4-FFF2-40B4-BE49-F238E27FC236}">
                <a16:creationId xmlns:a16="http://schemas.microsoft.com/office/drawing/2014/main" id="{E05F7C21-6532-415F-B37A-D66684E16964}"/>
              </a:ext>
            </a:extLst>
          </p:cNvPr>
          <p:cNvPicPr>
            <a:picLocks noChangeAspect="1"/>
          </p:cNvPicPr>
          <p:nvPr/>
        </p:nvPicPr>
        <p:blipFill rotWithShape="1">
          <a:blip r:embed="rId4"/>
          <a:srcRect l="15828" r="2542"/>
          <a:stretch/>
        </p:blipFill>
        <p:spPr>
          <a:xfrm>
            <a:off x="503236" y="1665288"/>
            <a:ext cx="2053533" cy="3773486"/>
          </a:xfrm>
          <a:prstGeom prst="rect">
            <a:avLst/>
          </a:prstGeom>
        </p:spPr>
      </p:pic>
      <p:pic>
        <p:nvPicPr>
          <p:cNvPr id="6" name="Picture 5">
            <a:extLst>
              <a:ext uri="{FF2B5EF4-FFF2-40B4-BE49-F238E27FC236}">
                <a16:creationId xmlns:a16="http://schemas.microsoft.com/office/drawing/2014/main" id="{F73284C9-AA6C-49E7-B96F-07F1FC6D306F}"/>
              </a:ext>
            </a:extLst>
          </p:cNvPr>
          <p:cNvPicPr>
            <a:picLocks noChangeAspect="1"/>
          </p:cNvPicPr>
          <p:nvPr/>
        </p:nvPicPr>
        <p:blipFill rotWithShape="1">
          <a:blip r:embed="rId5"/>
          <a:srcRect t="4967" r="-422" b="4347"/>
          <a:stretch/>
        </p:blipFill>
        <p:spPr>
          <a:xfrm>
            <a:off x="2620711" y="3576271"/>
            <a:ext cx="1546834" cy="1862503"/>
          </a:xfrm>
          <a:prstGeom prst="rect">
            <a:avLst/>
          </a:prstGeom>
        </p:spPr>
      </p:pic>
      <p:pic>
        <p:nvPicPr>
          <p:cNvPr id="8" name="Picture 7">
            <a:extLst>
              <a:ext uri="{FF2B5EF4-FFF2-40B4-BE49-F238E27FC236}">
                <a16:creationId xmlns:a16="http://schemas.microsoft.com/office/drawing/2014/main" id="{EB17B958-5B7B-4EC8-9102-108CED8FCBCA}"/>
              </a:ext>
            </a:extLst>
          </p:cNvPr>
          <p:cNvPicPr>
            <a:picLocks noChangeAspect="1"/>
          </p:cNvPicPr>
          <p:nvPr/>
        </p:nvPicPr>
        <p:blipFill rotWithShape="1">
          <a:blip r:embed="rId6"/>
          <a:srcRect l="13463" t="1160" r="13501" b="992"/>
          <a:stretch/>
        </p:blipFill>
        <p:spPr>
          <a:xfrm>
            <a:off x="4239861" y="3576271"/>
            <a:ext cx="1849789" cy="1862503"/>
          </a:xfrm>
          <a:prstGeom prst="rect">
            <a:avLst/>
          </a:prstGeom>
        </p:spPr>
      </p:pic>
      <p:pic>
        <p:nvPicPr>
          <p:cNvPr id="10" name="Picture 9">
            <a:extLst>
              <a:ext uri="{FF2B5EF4-FFF2-40B4-BE49-F238E27FC236}">
                <a16:creationId xmlns:a16="http://schemas.microsoft.com/office/drawing/2014/main" id="{24EC01DD-B3E6-4D9C-AD0C-5F0AA195F752}"/>
              </a:ext>
            </a:extLst>
          </p:cNvPr>
          <p:cNvPicPr>
            <a:picLocks noChangeAspect="1"/>
          </p:cNvPicPr>
          <p:nvPr/>
        </p:nvPicPr>
        <p:blipFill rotWithShape="1">
          <a:blip r:embed="rId7"/>
          <a:srcRect t="7939" b="-57"/>
          <a:stretch/>
        </p:blipFill>
        <p:spPr>
          <a:xfrm>
            <a:off x="5633031" y="1662695"/>
            <a:ext cx="3007731" cy="1847102"/>
          </a:xfrm>
          <a:prstGeom prst="rect">
            <a:avLst/>
          </a:prstGeom>
        </p:spPr>
      </p:pic>
      <p:pic>
        <p:nvPicPr>
          <p:cNvPr id="12" name="Picture 11">
            <a:extLst>
              <a:ext uri="{FF2B5EF4-FFF2-40B4-BE49-F238E27FC236}">
                <a16:creationId xmlns:a16="http://schemas.microsoft.com/office/drawing/2014/main" id="{77F18230-9331-4196-BB92-F3D4C1D46D04}"/>
              </a:ext>
            </a:extLst>
          </p:cNvPr>
          <p:cNvPicPr>
            <a:picLocks noChangeAspect="1"/>
          </p:cNvPicPr>
          <p:nvPr/>
        </p:nvPicPr>
        <p:blipFill rotWithShape="1">
          <a:blip r:embed="rId8"/>
          <a:srcRect l="-31" r="10535"/>
          <a:stretch/>
        </p:blipFill>
        <p:spPr>
          <a:xfrm>
            <a:off x="6161103" y="3581400"/>
            <a:ext cx="2479660" cy="1847102"/>
          </a:xfrm>
          <a:prstGeom prst="rect">
            <a:avLst/>
          </a:prstGeom>
        </p:spPr>
      </p:pic>
      <p:pic>
        <p:nvPicPr>
          <p:cNvPr id="16" name="Picture 15">
            <a:extLst>
              <a:ext uri="{FF2B5EF4-FFF2-40B4-BE49-F238E27FC236}">
                <a16:creationId xmlns:a16="http://schemas.microsoft.com/office/drawing/2014/main" id="{940A0C75-0440-4CB8-A847-DAFDD7DD3744}"/>
              </a:ext>
            </a:extLst>
          </p:cNvPr>
          <p:cNvPicPr>
            <a:picLocks noChangeAspect="1"/>
          </p:cNvPicPr>
          <p:nvPr/>
        </p:nvPicPr>
        <p:blipFill rotWithShape="1">
          <a:blip r:embed="rId9"/>
          <a:srcRect l="1323" r="1" b="6975"/>
          <a:stretch/>
        </p:blipFill>
        <p:spPr>
          <a:xfrm>
            <a:off x="2620709" y="1665487"/>
            <a:ext cx="2934533" cy="1844310"/>
          </a:xfrm>
          <a:prstGeom prst="rect">
            <a:avLst/>
          </a:prstGeom>
        </p:spPr>
      </p:pic>
    </p:spTree>
    <p:extLst>
      <p:ext uri="{BB962C8B-B14F-4D97-AF65-F5344CB8AC3E}">
        <p14:creationId xmlns:p14="http://schemas.microsoft.com/office/powerpoint/2010/main" val="2179023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6"/>
          <p:cNvSpPr txBox="1"/>
          <p:nvPr/>
        </p:nvSpPr>
        <p:spPr>
          <a:xfrm>
            <a:off x="503237" y="512762"/>
            <a:ext cx="8137525" cy="2659062"/>
          </a:xfrm>
          <a:prstGeom prst="rect">
            <a:avLst/>
          </a:prstGeom>
          <a:solidFill>
            <a:srgbClr val="D7FFF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pic>
        <p:nvPicPr>
          <p:cNvPr id="95" name="Google Shape;95;p6"/>
          <p:cNvPicPr preferRelativeResize="0"/>
          <p:nvPr/>
        </p:nvPicPr>
        <p:blipFill rotWithShape="1">
          <a:blip r:embed="rId3">
            <a:alphaModFix/>
          </a:blip>
          <a:srcRect b="33556"/>
          <a:stretch/>
        </p:blipFill>
        <p:spPr>
          <a:xfrm>
            <a:off x="503237" y="2867025"/>
            <a:ext cx="8137525" cy="3478212"/>
          </a:xfrm>
          <a:prstGeom prst="rect">
            <a:avLst/>
          </a:prstGeom>
          <a:noFill/>
          <a:ln>
            <a:noFill/>
          </a:ln>
        </p:spPr>
      </p:pic>
      <p:sp>
        <p:nvSpPr>
          <p:cNvPr id="96" name="Google Shape;96;p6"/>
          <p:cNvSpPr>
            <a:spLocks noGrp="1"/>
          </p:cNvSpPr>
          <p:nvPr>
            <p:ph type="title"/>
          </p:nvPr>
        </p:nvSpPr>
        <p:spPr>
          <a:xfrm>
            <a:off x="503237" y="750887"/>
            <a:ext cx="8137525" cy="1020762"/>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What Does Africa</a:t>
            </a:r>
            <a:br>
              <a:rPr lang="en-US" sz="3600" b="1" i="0" u="none" dirty="0">
                <a:solidFill>
                  <a:srgbClr val="1C1C1C"/>
                </a:solidFill>
                <a:ea typeface="Arial"/>
                <a:sym typeface="Arial"/>
              </a:rPr>
            </a:br>
            <a:r>
              <a:rPr lang="en-US" sz="3600" b="1" i="0" u="none" dirty="0">
                <a:solidFill>
                  <a:srgbClr val="1C1C1C"/>
                </a:solidFill>
                <a:ea typeface="Arial"/>
                <a:sym typeface="Arial"/>
              </a:rPr>
              <a:t>Mean to You?</a:t>
            </a:r>
            <a:endParaRPr dirty="0"/>
          </a:p>
        </p:txBody>
      </p:sp>
      <p:sp>
        <p:nvSpPr>
          <p:cNvPr id="97" name="Google Shape;97;p6"/>
          <p:cNvSpPr>
            <a:spLocks noGrp="1"/>
          </p:cNvSpPr>
          <p:nvPr>
            <p:ph type="body" idx="1"/>
          </p:nvPr>
        </p:nvSpPr>
        <p:spPr>
          <a:xfrm>
            <a:off x="503237" y="1682750"/>
            <a:ext cx="8137525" cy="2705100"/>
          </a:xfrm>
          <a:prstGeom prst="roundRect">
            <a:avLst>
              <a:gd name="adj" fmla="val 16667"/>
            </a:avLst>
          </a:prstGeom>
          <a:noFill/>
          <a:ln>
            <a:noFill/>
          </a:ln>
        </p:spPr>
        <p:txBody>
          <a:bodyPr spcFirstLastPara="1" wrap="square" lIns="252000" tIns="252000" rIns="252000" bIns="252000" anchor="t" anchorCtr="0">
            <a:noAutofit/>
          </a:bodyPr>
          <a:lstStyle/>
          <a:p>
            <a:pPr marL="0" marR="0" lvl="0" indent="0" rtl="0">
              <a:lnSpc>
                <a:spcPct val="90000"/>
              </a:lnSpc>
              <a:spcBef>
                <a:spcPts val="0"/>
              </a:spcBef>
              <a:spcAft>
                <a:spcPts val="0"/>
              </a:spcAft>
              <a:buClr>
                <a:srgbClr val="1C1C1C"/>
              </a:buClr>
              <a:buSzPts val="1800"/>
              <a:buFont typeface="Arial"/>
              <a:buNone/>
            </a:pPr>
            <a:r>
              <a:rPr lang="en-US" sz="1800" b="0" i="0" u="none" strike="noStrike" cap="none" dirty="0">
                <a:solidFill>
                  <a:srgbClr val="1C1C1C"/>
                </a:solidFill>
                <a:ea typeface="NTR"/>
                <a:sym typeface="NTR"/>
              </a:rPr>
              <a:t>Africa is a huge continent with a large variety of physical features, climates and countries. Just like Europe, which has a diverse range of countries and people that live there, it would be impossible to describe Africa in a few words.</a:t>
            </a:r>
            <a:endParaRPr dirty="0"/>
          </a:p>
          <a:p>
            <a:pPr marL="0" marR="0" lvl="0" indent="0" rtl="0">
              <a:lnSpc>
                <a:spcPct val="90000"/>
              </a:lnSpc>
              <a:spcBef>
                <a:spcPts val="1000"/>
              </a:spcBef>
              <a:spcAft>
                <a:spcPts val="0"/>
              </a:spcAft>
              <a:buClr>
                <a:srgbClr val="1C1C1C"/>
              </a:buClr>
              <a:buSzPts val="1800"/>
              <a:buFont typeface="Arial"/>
              <a:buNone/>
            </a:pPr>
            <a:r>
              <a:rPr lang="en-US" sz="1800" b="0" i="0" u="none" strike="noStrike" cap="none" dirty="0">
                <a:solidFill>
                  <a:srgbClr val="1C1C1C"/>
                </a:solidFill>
                <a:ea typeface="NTR"/>
                <a:sym typeface="NTR"/>
              </a:rPr>
              <a:t>Africa has an extremely interesting history – a part of which we shall learn about in this unit.</a:t>
            </a:r>
            <a:endParaRPr dirty="0"/>
          </a:p>
        </p:txBody>
      </p:sp>
      <p:pic>
        <p:nvPicPr>
          <p:cNvPr id="98" name="Google Shape;98;p6"/>
          <p:cNvPicPr preferRelativeResize="0"/>
          <p:nvPr/>
        </p:nvPicPr>
        <p:blipFill rotWithShape="1">
          <a:blip r:embed="rId4">
            <a:alphaModFix/>
          </a:blip>
          <a:srcRect/>
          <a:stretch/>
        </p:blipFill>
        <p:spPr>
          <a:xfrm>
            <a:off x="7480300" y="612775"/>
            <a:ext cx="1238250" cy="8636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4" name="Picture 3">
            <a:extLst>
              <a:ext uri="{FF2B5EF4-FFF2-40B4-BE49-F238E27FC236}">
                <a16:creationId xmlns:a16="http://schemas.microsoft.com/office/drawing/2014/main" id="{1C323D80-E09D-4821-B93B-AFFD3AC9FC54}"/>
              </a:ext>
            </a:extLst>
          </p:cNvPr>
          <p:cNvPicPr>
            <a:picLocks noChangeAspect="1"/>
          </p:cNvPicPr>
          <p:nvPr/>
        </p:nvPicPr>
        <p:blipFill>
          <a:blip r:embed="rId3"/>
          <a:stretch>
            <a:fillRect/>
          </a:stretch>
        </p:blipFill>
        <p:spPr>
          <a:xfrm>
            <a:off x="869051" y="3030243"/>
            <a:ext cx="3258367" cy="3215089"/>
          </a:xfrm>
          <a:prstGeom prst="rect">
            <a:avLst/>
          </a:prstGeom>
        </p:spPr>
      </p:pic>
      <p:sp>
        <p:nvSpPr>
          <p:cNvPr id="8" name="Freeform: Shape 7">
            <a:extLst>
              <a:ext uri="{FF2B5EF4-FFF2-40B4-BE49-F238E27FC236}">
                <a16:creationId xmlns:a16="http://schemas.microsoft.com/office/drawing/2014/main" id="{E029E988-00CF-49BC-AB99-28FC046DA7FE}"/>
              </a:ext>
            </a:extLst>
          </p:cNvPr>
          <p:cNvSpPr/>
          <p:nvPr/>
        </p:nvSpPr>
        <p:spPr>
          <a:xfrm rot="481567">
            <a:off x="1995406" y="4322953"/>
            <a:ext cx="128668" cy="121444"/>
          </a:xfrm>
          <a:custGeom>
            <a:avLst/>
            <a:gdLst>
              <a:gd name="connsiteX0" fmla="*/ 76281 w 128668"/>
              <a:gd name="connsiteY0" fmla="*/ 121444 h 121444"/>
              <a:gd name="connsiteX1" fmla="*/ 76281 w 128668"/>
              <a:gd name="connsiteY1" fmla="*/ 121444 h 121444"/>
              <a:gd name="connsiteX2" fmla="*/ 64374 w 128668"/>
              <a:gd name="connsiteY2" fmla="*/ 100013 h 121444"/>
              <a:gd name="connsiteX3" fmla="*/ 50087 w 128668"/>
              <a:gd name="connsiteY3" fmla="*/ 90488 h 121444"/>
              <a:gd name="connsiteX4" fmla="*/ 35799 w 128668"/>
              <a:gd name="connsiteY4" fmla="*/ 83344 h 121444"/>
              <a:gd name="connsiteX5" fmla="*/ 9606 w 128668"/>
              <a:gd name="connsiteY5" fmla="*/ 92869 h 121444"/>
              <a:gd name="connsiteX6" fmla="*/ 2462 w 128668"/>
              <a:gd name="connsiteY6" fmla="*/ 88107 h 121444"/>
              <a:gd name="connsiteX7" fmla="*/ 2462 w 128668"/>
              <a:gd name="connsiteY7" fmla="*/ 57150 h 121444"/>
              <a:gd name="connsiteX8" fmla="*/ 9606 w 128668"/>
              <a:gd name="connsiteY8" fmla="*/ 54769 h 121444"/>
              <a:gd name="connsiteX9" fmla="*/ 40562 w 128668"/>
              <a:gd name="connsiteY9" fmla="*/ 52388 h 121444"/>
              <a:gd name="connsiteX10" fmla="*/ 45324 w 128668"/>
              <a:gd name="connsiteY10" fmla="*/ 45244 h 121444"/>
              <a:gd name="connsiteX11" fmla="*/ 50087 w 128668"/>
              <a:gd name="connsiteY11" fmla="*/ 23813 h 121444"/>
              <a:gd name="connsiteX12" fmla="*/ 64374 w 128668"/>
              <a:gd name="connsiteY12" fmla="*/ 9525 h 121444"/>
              <a:gd name="connsiteX13" fmla="*/ 71518 w 128668"/>
              <a:gd name="connsiteY13" fmla="*/ 7144 h 121444"/>
              <a:gd name="connsiteX14" fmla="*/ 88187 w 128668"/>
              <a:gd name="connsiteY14" fmla="*/ 0 h 121444"/>
              <a:gd name="connsiteX15" fmla="*/ 97712 w 128668"/>
              <a:gd name="connsiteY15" fmla="*/ 2382 h 121444"/>
              <a:gd name="connsiteX16" fmla="*/ 116762 w 128668"/>
              <a:gd name="connsiteY16" fmla="*/ 19050 h 121444"/>
              <a:gd name="connsiteX17" fmla="*/ 123906 w 128668"/>
              <a:gd name="connsiteY17" fmla="*/ 23813 h 121444"/>
              <a:gd name="connsiteX18" fmla="*/ 128668 w 128668"/>
              <a:gd name="connsiteY18" fmla="*/ 30957 h 121444"/>
              <a:gd name="connsiteX19" fmla="*/ 116762 w 128668"/>
              <a:gd name="connsiteY19" fmla="*/ 57150 h 121444"/>
              <a:gd name="connsiteX20" fmla="*/ 111999 w 128668"/>
              <a:gd name="connsiteY20" fmla="*/ 66675 h 121444"/>
              <a:gd name="connsiteX21" fmla="*/ 109618 w 128668"/>
              <a:gd name="connsiteY21" fmla="*/ 76200 h 121444"/>
              <a:gd name="connsiteX22" fmla="*/ 104856 w 128668"/>
              <a:gd name="connsiteY22" fmla="*/ 88107 h 121444"/>
              <a:gd name="connsiteX23" fmla="*/ 97712 w 128668"/>
              <a:gd name="connsiteY23" fmla="*/ 104775 h 121444"/>
              <a:gd name="connsiteX24" fmla="*/ 92949 w 128668"/>
              <a:gd name="connsiteY24" fmla="*/ 111919 h 121444"/>
              <a:gd name="connsiteX25" fmla="*/ 85806 w 128668"/>
              <a:gd name="connsiteY25" fmla="*/ 116682 h 121444"/>
              <a:gd name="connsiteX26" fmla="*/ 76281 w 128668"/>
              <a:gd name="connsiteY26" fmla="*/ 121444 h 1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8668" h="121444">
                <a:moveTo>
                  <a:pt x="76281" y="121444"/>
                </a:moveTo>
                <a:lnTo>
                  <a:pt x="76281" y="121444"/>
                </a:lnTo>
                <a:cubicBezTo>
                  <a:pt x="72312" y="114300"/>
                  <a:pt x="69653" y="106252"/>
                  <a:pt x="64374" y="100013"/>
                </a:cubicBezTo>
                <a:cubicBezTo>
                  <a:pt x="60677" y="95644"/>
                  <a:pt x="54849" y="93663"/>
                  <a:pt x="50087" y="90488"/>
                </a:cubicBezTo>
                <a:cubicBezTo>
                  <a:pt x="40854" y="84332"/>
                  <a:pt x="45659" y="86630"/>
                  <a:pt x="35799" y="83344"/>
                </a:cubicBezTo>
                <a:cubicBezTo>
                  <a:pt x="13973" y="88801"/>
                  <a:pt x="22195" y="84476"/>
                  <a:pt x="9606" y="92869"/>
                </a:cubicBezTo>
                <a:cubicBezTo>
                  <a:pt x="7225" y="91282"/>
                  <a:pt x="4050" y="90488"/>
                  <a:pt x="2462" y="88107"/>
                </a:cubicBezTo>
                <a:cubicBezTo>
                  <a:pt x="-2211" y="81098"/>
                  <a:pt x="925" y="60993"/>
                  <a:pt x="2462" y="57150"/>
                </a:cubicBezTo>
                <a:cubicBezTo>
                  <a:pt x="3394" y="54819"/>
                  <a:pt x="7115" y="55080"/>
                  <a:pt x="9606" y="54769"/>
                </a:cubicBezTo>
                <a:cubicBezTo>
                  <a:pt x="19875" y="53485"/>
                  <a:pt x="30243" y="53182"/>
                  <a:pt x="40562" y="52388"/>
                </a:cubicBezTo>
                <a:cubicBezTo>
                  <a:pt x="42149" y="50007"/>
                  <a:pt x="44419" y="47959"/>
                  <a:pt x="45324" y="45244"/>
                </a:cubicBezTo>
                <a:cubicBezTo>
                  <a:pt x="47303" y="39306"/>
                  <a:pt x="46603" y="29910"/>
                  <a:pt x="50087" y="23813"/>
                </a:cubicBezTo>
                <a:cubicBezTo>
                  <a:pt x="54061" y="16858"/>
                  <a:pt x="57453" y="12986"/>
                  <a:pt x="64374" y="9525"/>
                </a:cubicBezTo>
                <a:cubicBezTo>
                  <a:pt x="66619" y="8402"/>
                  <a:pt x="69273" y="8266"/>
                  <a:pt x="71518" y="7144"/>
                </a:cubicBezTo>
                <a:cubicBezTo>
                  <a:pt x="87966" y="-1079"/>
                  <a:pt x="68360" y="4958"/>
                  <a:pt x="88187" y="0"/>
                </a:cubicBezTo>
                <a:cubicBezTo>
                  <a:pt x="91362" y="794"/>
                  <a:pt x="94785" y="918"/>
                  <a:pt x="97712" y="2382"/>
                </a:cubicBezTo>
                <a:cubicBezTo>
                  <a:pt x="106009" y="6531"/>
                  <a:pt x="109884" y="13155"/>
                  <a:pt x="116762" y="19050"/>
                </a:cubicBezTo>
                <a:cubicBezTo>
                  <a:pt x="118935" y="20913"/>
                  <a:pt x="121525" y="22225"/>
                  <a:pt x="123906" y="23813"/>
                </a:cubicBezTo>
                <a:cubicBezTo>
                  <a:pt x="125493" y="26194"/>
                  <a:pt x="128668" y="28095"/>
                  <a:pt x="128668" y="30957"/>
                </a:cubicBezTo>
                <a:cubicBezTo>
                  <a:pt x="128668" y="47696"/>
                  <a:pt x="125665" y="48249"/>
                  <a:pt x="116762" y="57150"/>
                </a:cubicBezTo>
                <a:cubicBezTo>
                  <a:pt x="115174" y="60325"/>
                  <a:pt x="113245" y="63351"/>
                  <a:pt x="111999" y="66675"/>
                </a:cubicBezTo>
                <a:cubicBezTo>
                  <a:pt x="110850" y="69739"/>
                  <a:pt x="110653" y="73095"/>
                  <a:pt x="109618" y="76200"/>
                </a:cubicBezTo>
                <a:cubicBezTo>
                  <a:pt x="108266" y="80255"/>
                  <a:pt x="106357" y="84105"/>
                  <a:pt x="104856" y="88107"/>
                </a:cubicBezTo>
                <a:cubicBezTo>
                  <a:pt x="101217" y="97812"/>
                  <a:pt x="103787" y="94144"/>
                  <a:pt x="97712" y="104775"/>
                </a:cubicBezTo>
                <a:cubicBezTo>
                  <a:pt x="96292" y="107260"/>
                  <a:pt x="94973" y="109895"/>
                  <a:pt x="92949" y="111919"/>
                </a:cubicBezTo>
                <a:cubicBezTo>
                  <a:pt x="90925" y="113943"/>
                  <a:pt x="88095" y="114965"/>
                  <a:pt x="85806" y="116682"/>
                </a:cubicBezTo>
                <a:cubicBezTo>
                  <a:pt x="84908" y="117356"/>
                  <a:pt x="77869" y="120650"/>
                  <a:pt x="76281" y="121444"/>
                </a:cubicBez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sp>
        <p:nvSpPr>
          <p:cNvPr id="103" name="Google Shape;103;p7"/>
          <p:cNvSpPr>
            <a:spLocks noGrp="1"/>
          </p:cNvSpPr>
          <p:nvPr>
            <p:ph type="title"/>
          </p:nvPr>
        </p:nvSpPr>
        <p:spPr>
          <a:xfrm>
            <a:off x="503237" y="5127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Mapping Africa</a:t>
            </a:r>
            <a:endParaRPr dirty="0"/>
          </a:p>
        </p:txBody>
      </p:sp>
      <p:sp>
        <p:nvSpPr>
          <p:cNvPr id="104" name="Google Shape;104;p7"/>
          <p:cNvSpPr>
            <a:spLocks noGrp="1"/>
          </p:cNvSpPr>
          <p:nvPr>
            <p:ph type="body" idx="1"/>
          </p:nvPr>
        </p:nvSpPr>
        <p:spPr>
          <a:xfrm>
            <a:off x="503237" y="1212556"/>
            <a:ext cx="8137525" cy="1817687"/>
          </a:xfrm>
          <a:prstGeom prst="roundRect">
            <a:avLst>
              <a:gd name="adj" fmla="val 16667"/>
            </a:avLst>
          </a:prstGeom>
          <a:noFill/>
          <a:ln>
            <a:noFill/>
          </a:ln>
        </p:spPr>
        <p:txBody>
          <a:bodyPr spcFirstLastPara="1" wrap="square" lIns="252000" tIns="252000" rIns="252000" bIns="252000" anchor="t" anchorCtr="0">
            <a:noAutofit/>
          </a:bodyPr>
          <a:lstStyle/>
          <a:p>
            <a:pPr marL="0" marR="0" lvl="0" indent="0" rtl="0">
              <a:lnSpc>
                <a:spcPct val="90000"/>
              </a:lnSpc>
              <a:spcBef>
                <a:spcPts val="0"/>
              </a:spcBef>
              <a:spcAft>
                <a:spcPts val="0"/>
              </a:spcAft>
              <a:buClr>
                <a:srgbClr val="1C1C1C"/>
              </a:buClr>
              <a:buSzPts val="1800"/>
              <a:buFont typeface="Arial"/>
              <a:buNone/>
            </a:pPr>
            <a:r>
              <a:rPr lang="en-US" sz="1800" b="0" i="0" u="none" strike="noStrike" cap="none" dirty="0">
                <a:solidFill>
                  <a:srgbClr val="1C1C1C"/>
                </a:solidFill>
                <a:ea typeface="NTR"/>
                <a:sym typeface="NTR"/>
              </a:rPr>
              <a:t>The ancient Kingdom of Benin was in what is now Nigeria. Modern Benin is a country next to Nigeria – don’t be confused between the two!</a:t>
            </a:r>
            <a:endParaRPr dirty="0"/>
          </a:p>
          <a:p>
            <a:pPr marL="0" marR="0" lvl="0" indent="0" rtl="0">
              <a:lnSpc>
                <a:spcPct val="90000"/>
              </a:lnSpc>
              <a:spcBef>
                <a:spcPts val="1000"/>
              </a:spcBef>
              <a:spcAft>
                <a:spcPts val="0"/>
              </a:spcAft>
              <a:buClr>
                <a:srgbClr val="1C1C1C"/>
              </a:buClr>
              <a:buSzPts val="1800"/>
              <a:buFont typeface="Arial"/>
              <a:buNone/>
            </a:pPr>
            <a:r>
              <a:rPr lang="en-US" sz="1800" b="0" i="0" u="none" strike="noStrike" cap="none" dirty="0">
                <a:solidFill>
                  <a:srgbClr val="1C1C1C"/>
                </a:solidFill>
                <a:ea typeface="NTR"/>
                <a:sym typeface="NTR"/>
              </a:rPr>
              <a:t>Located entirely within what is now Nigeria, the Kingdom of Benin stretched from Lagos in the west to beyond the River Niger in the east, an area that equates to about a fifth of modern-day Nigeria.</a:t>
            </a:r>
            <a:endParaRPr dirty="0"/>
          </a:p>
        </p:txBody>
      </p:sp>
      <p:cxnSp>
        <p:nvCxnSpPr>
          <p:cNvPr id="106" name="Google Shape;106;p7"/>
          <p:cNvCxnSpPr>
            <a:cxnSpLocks/>
          </p:cNvCxnSpPr>
          <p:nvPr/>
        </p:nvCxnSpPr>
        <p:spPr>
          <a:xfrm flipH="1">
            <a:off x="2077375" y="4153885"/>
            <a:ext cx="2494625" cy="247142"/>
          </a:xfrm>
          <a:prstGeom prst="straightConnector1">
            <a:avLst/>
          </a:prstGeom>
          <a:noFill/>
          <a:ln w="38100" cap="flat" cmpd="sng">
            <a:solidFill>
              <a:schemeClr val="dk1"/>
            </a:solidFill>
            <a:prstDash val="solid"/>
            <a:miter lim="800000"/>
            <a:headEnd type="none" w="med" len="med"/>
            <a:tailEnd type="triangle" w="med" len="med"/>
          </a:ln>
        </p:spPr>
      </p:cxnSp>
      <p:pic>
        <p:nvPicPr>
          <p:cNvPr id="107" name="Google Shape;107;p7"/>
          <p:cNvPicPr preferRelativeResize="0"/>
          <p:nvPr/>
        </p:nvPicPr>
        <p:blipFill rotWithShape="1">
          <a:blip r:embed="rId4">
            <a:alphaModFix/>
          </a:blip>
          <a:srcRect/>
          <a:stretch/>
        </p:blipFill>
        <p:spPr>
          <a:xfrm>
            <a:off x="7667625" y="615950"/>
            <a:ext cx="863600" cy="863600"/>
          </a:xfrm>
          <a:prstGeom prst="rect">
            <a:avLst/>
          </a:prstGeom>
          <a:noFill/>
          <a:ln>
            <a:noFill/>
          </a:ln>
        </p:spPr>
      </p:pic>
      <p:pic>
        <p:nvPicPr>
          <p:cNvPr id="108" name="Google Shape;108;p7"/>
          <p:cNvPicPr preferRelativeResize="0"/>
          <p:nvPr/>
        </p:nvPicPr>
        <p:blipFill rotWithShape="1">
          <a:blip r:embed="rId5"/>
          <a:srcRect l="250" t="13464" r="25757" b="1254"/>
          <a:stretch/>
        </p:blipFill>
        <p:spPr>
          <a:xfrm>
            <a:off x="4584181" y="3196623"/>
            <a:ext cx="3607209" cy="3000708"/>
          </a:xfrm>
          <a:prstGeom prst="roundRect">
            <a:avLst>
              <a:gd name="adj" fmla="val 5281"/>
            </a:avLst>
          </a:prstGeom>
          <a:noFill/>
          <a:ln w="28575" cap="flat" cmpd="sng">
            <a:solidFill>
              <a:schemeClr val="dk1"/>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4" name="Google Shape;114;p8"/>
          <p:cNvSpPr>
            <a:spLocks noGrp="1"/>
          </p:cNvSpPr>
          <p:nvPr>
            <p:ph type="title"/>
          </p:nvPr>
        </p:nvSpPr>
        <p:spPr>
          <a:xfrm>
            <a:off x="503237" y="5127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Mapping Africa</a:t>
            </a:r>
            <a:endParaRPr dirty="0"/>
          </a:p>
        </p:txBody>
      </p:sp>
      <p:sp>
        <p:nvSpPr>
          <p:cNvPr id="115" name="Google Shape;115;p8"/>
          <p:cNvSpPr>
            <a:spLocks noGrp="1"/>
          </p:cNvSpPr>
          <p:nvPr>
            <p:ph type="body" idx="1"/>
          </p:nvPr>
        </p:nvSpPr>
        <p:spPr>
          <a:xfrm>
            <a:off x="366888" y="1057734"/>
            <a:ext cx="5019498" cy="2760817"/>
          </a:xfrm>
          <a:prstGeom prst="roundRect">
            <a:avLst>
              <a:gd name="adj" fmla="val 16667"/>
            </a:avLst>
          </a:prstGeom>
          <a:noFill/>
          <a:ln>
            <a:noFill/>
          </a:ln>
        </p:spPr>
        <p:txBody>
          <a:bodyPr spcFirstLastPara="1" wrap="square" lIns="252000" tIns="252000" rIns="252000" bIns="252000" anchor="t" anchorCtr="0">
            <a:noAutofit/>
          </a:bodyPr>
          <a:lstStyle/>
          <a:p>
            <a:pPr marL="0" marR="0" lvl="0" indent="0" algn="l" rtl="0">
              <a:lnSpc>
                <a:spcPct val="90000"/>
              </a:lnSpc>
              <a:spcBef>
                <a:spcPts val="0"/>
              </a:spcBef>
              <a:spcAft>
                <a:spcPts val="0"/>
              </a:spcAft>
              <a:buClr>
                <a:srgbClr val="1C1C1C"/>
              </a:buClr>
              <a:buSzPts val="1600"/>
              <a:buFont typeface="Arial"/>
              <a:buNone/>
            </a:pPr>
            <a:r>
              <a:rPr lang="en-GB" sz="1600" b="0" i="0" u="none" strike="noStrike" cap="none" dirty="0">
                <a:solidFill>
                  <a:srgbClr val="1C1C1C"/>
                </a:solidFill>
                <a:ea typeface="NTR"/>
                <a:sym typeface="NTR"/>
              </a:rPr>
              <a:t>Take a look on Google Maps at Nigeria.</a:t>
            </a:r>
            <a:endParaRPr lang="en-GB" dirty="0"/>
          </a:p>
          <a:p>
            <a:pPr marL="0" marR="0" lvl="0" indent="-101600" algn="l" rtl="0">
              <a:lnSpc>
                <a:spcPct val="90000"/>
              </a:lnSpc>
              <a:spcBef>
                <a:spcPts val="1000"/>
              </a:spcBef>
              <a:spcAft>
                <a:spcPts val="0"/>
              </a:spcAft>
              <a:buClr>
                <a:srgbClr val="1C1C1C"/>
              </a:buClr>
              <a:buSzPts val="1600"/>
              <a:buFont typeface="Arial"/>
              <a:buAutoNum type="arabicPeriod"/>
            </a:pPr>
            <a:r>
              <a:rPr lang="en-GB" sz="1600" b="0" i="0" u="none" strike="noStrike" cap="none" dirty="0">
                <a:solidFill>
                  <a:srgbClr val="1C1C1C"/>
                </a:solidFill>
                <a:ea typeface="NTR"/>
                <a:sym typeface="NTR"/>
              </a:rPr>
              <a:t>What does the terrain of Nigeria look like?</a:t>
            </a:r>
            <a:endParaRPr lang="en-GB" dirty="0"/>
          </a:p>
          <a:p>
            <a:pPr marL="0" marR="0" lvl="0" indent="-101600" algn="l" rtl="0">
              <a:lnSpc>
                <a:spcPct val="90000"/>
              </a:lnSpc>
              <a:spcBef>
                <a:spcPts val="1000"/>
              </a:spcBef>
              <a:spcAft>
                <a:spcPts val="0"/>
              </a:spcAft>
              <a:buClr>
                <a:srgbClr val="1C1C1C"/>
              </a:buClr>
              <a:buSzPts val="1600"/>
              <a:buFont typeface="Arial"/>
              <a:buAutoNum type="arabicPeriod"/>
            </a:pPr>
            <a:r>
              <a:rPr lang="en-US" sz="1600" b="0" i="0" u="none" strike="noStrike" cap="none" dirty="0">
                <a:solidFill>
                  <a:srgbClr val="1C1C1C"/>
                </a:solidFill>
                <a:ea typeface="NTR"/>
                <a:sym typeface="NTR"/>
              </a:rPr>
              <a:t>Locate Nigeria on your map of Africa.</a:t>
            </a:r>
            <a:endParaRPr dirty="0"/>
          </a:p>
          <a:p>
            <a:pPr marL="0" marR="0" lvl="0" indent="-101600" algn="l" rtl="0">
              <a:lnSpc>
                <a:spcPct val="100000"/>
              </a:lnSpc>
              <a:spcBef>
                <a:spcPts val="0"/>
              </a:spcBef>
              <a:spcAft>
                <a:spcPts val="0"/>
              </a:spcAft>
              <a:buClr>
                <a:srgbClr val="1C1C1C"/>
              </a:buClr>
              <a:buSzPts val="1600"/>
              <a:buFont typeface="Arial"/>
              <a:buChar char="•"/>
            </a:pPr>
            <a:r>
              <a:rPr lang="en-US" sz="1600" b="0" i="0" u="none" strike="noStrike" cap="none" dirty="0">
                <a:solidFill>
                  <a:srgbClr val="1C1C1C"/>
                </a:solidFill>
                <a:ea typeface="NTR"/>
                <a:sym typeface="NTR"/>
              </a:rPr>
              <a:t>Can you mark Benin City on your map?</a:t>
            </a:r>
            <a:endParaRPr dirty="0"/>
          </a:p>
          <a:p>
            <a:pPr marL="0" marR="0" lvl="0" indent="-101600" algn="l" rtl="0">
              <a:lnSpc>
                <a:spcPct val="100000"/>
              </a:lnSpc>
              <a:spcBef>
                <a:spcPts val="0"/>
              </a:spcBef>
              <a:spcAft>
                <a:spcPts val="0"/>
              </a:spcAft>
              <a:buClr>
                <a:srgbClr val="1C1C1C"/>
              </a:buClr>
              <a:buSzPts val="1600"/>
              <a:buFont typeface="Arial"/>
              <a:buChar char="•"/>
            </a:pPr>
            <a:r>
              <a:rPr lang="en-US" sz="1600" b="0" i="0" u="none" strike="noStrike" cap="none" dirty="0">
                <a:solidFill>
                  <a:srgbClr val="1C1C1C"/>
                </a:solidFill>
                <a:ea typeface="NTR"/>
                <a:sym typeface="NTR"/>
              </a:rPr>
              <a:t>Where is the town of Ife?</a:t>
            </a:r>
            <a:endParaRPr dirty="0"/>
          </a:p>
          <a:p>
            <a:pPr marL="0" marR="0" lvl="0" indent="-101600" algn="l" rtl="0">
              <a:lnSpc>
                <a:spcPct val="100000"/>
              </a:lnSpc>
              <a:spcBef>
                <a:spcPts val="0"/>
              </a:spcBef>
              <a:spcAft>
                <a:spcPts val="0"/>
              </a:spcAft>
              <a:buClr>
                <a:srgbClr val="1C1C1C"/>
              </a:buClr>
              <a:buSzPts val="1600"/>
              <a:buFont typeface="Arial"/>
              <a:buChar char="•"/>
            </a:pPr>
            <a:r>
              <a:rPr lang="en-US" sz="1600" b="0" i="0" u="none" strike="noStrike" cap="none" dirty="0">
                <a:solidFill>
                  <a:srgbClr val="1C1C1C"/>
                </a:solidFill>
                <a:ea typeface="NTR"/>
                <a:sym typeface="NTR"/>
              </a:rPr>
              <a:t>The city of Lagos?</a:t>
            </a:r>
            <a:endParaRPr dirty="0"/>
          </a:p>
          <a:p>
            <a:pPr marL="0" marR="0" lvl="0" indent="-101600" algn="l" rtl="0">
              <a:lnSpc>
                <a:spcPct val="100000"/>
              </a:lnSpc>
              <a:spcBef>
                <a:spcPts val="0"/>
              </a:spcBef>
              <a:spcAft>
                <a:spcPts val="0"/>
              </a:spcAft>
              <a:buClr>
                <a:srgbClr val="1C1C1C"/>
              </a:buClr>
              <a:buSzPts val="1600"/>
              <a:buFont typeface="Arial"/>
              <a:buChar char="•"/>
            </a:pPr>
            <a:r>
              <a:rPr lang="en-US" sz="1600" b="0" i="0" u="none" strike="noStrike" cap="none" dirty="0">
                <a:solidFill>
                  <a:srgbClr val="1C1C1C"/>
                </a:solidFill>
                <a:ea typeface="NTR"/>
                <a:sym typeface="NTR"/>
              </a:rPr>
              <a:t>Can you draw where the River Niger is?</a:t>
            </a:r>
            <a:endParaRPr dirty="0"/>
          </a:p>
          <a:p>
            <a:pPr marL="0" marR="0" lvl="0" indent="-101600" algn="l" rtl="0">
              <a:lnSpc>
                <a:spcPct val="100000"/>
              </a:lnSpc>
              <a:spcBef>
                <a:spcPts val="0"/>
              </a:spcBef>
              <a:spcAft>
                <a:spcPts val="0"/>
              </a:spcAft>
              <a:buClr>
                <a:srgbClr val="1C1C1C"/>
              </a:buClr>
              <a:buSzPts val="1600"/>
              <a:buFont typeface="Arial"/>
              <a:buChar char="•"/>
            </a:pPr>
            <a:r>
              <a:rPr lang="en-US" sz="1600" b="0" i="0" u="none" strike="noStrike" cap="none" dirty="0">
                <a:solidFill>
                  <a:srgbClr val="1C1C1C"/>
                </a:solidFill>
                <a:ea typeface="NTR"/>
                <a:sym typeface="NTR"/>
              </a:rPr>
              <a:t>Can you name any other countries in Africa?</a:t>
            </a:r>
            <a:endParaRPr dirty="0"/>
          </a:p>
        </p:txBody>
      </p:sp>
      <p:sp>
        <p:nvSpPr>
          <p:cNvPr id="116" name="Google Shape;116;p8"/>
          <p:cNvSpPr txBox="1"/>
          <p:nvPr/>
        </p:nvSpPr>
        <p:spPr>
          <a:xfrm>
            <a:off x="2711450" y="6083300"/>
            <a:ext cx="3735387" cy="26193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100"/>
              <a:buFont typeface="Play"/>
              <a:buNone/>
            </a:pPr>
            <a:r>
              <a:rPr lang="en-US" sz="1100" b="0" i="0" u="none" dirty="0">
                <a:solidFill>
                  <a:schemeClr val="dk1"/>
                </a:solidFill>
                <a:latin typeface="Play"/>
                <a:ea typeface="Play"/>
                <a:cs typeface="Play"/>
                <a:sym typeface="Play"/>
              </a:rPr>
              <a:t>Source: Map data, Google, 2015</a:t>
            </a:r>
            <a:endParaRPr dirty="0">
              <a:latin typeface="Twinkl" pitchFamily="2" charset="0"/>
            </a:endParaRPr>
          </a:p>
        </p:txBody>
      </p:sp>
      <p:pic>
        <p:nvPicPr>
          <p:cNvPr id="117" name="Google Shape;117;p8" descr="Screen Shot 2015-07-03 at 10.24.53.png"/>
          <p:cNvPicPr preferRelativeResize="0"/>
          <p:nvPr/>
        </p:nvPicPr>
        <p:blipFill rotWithShape="1">
          <a:blip r:embed="rId3">
            <a:alphaModFix/>
          </a:blip>
          <a:srcRect b="13396"/>
          <a:stretch/>
        </p:blipFill>
        <p:spPr>
          <a:xfrm>
            <a:off x="931234" y="3709607"/>
            <a:ext cx="3854950" cy="2248580"/>
          </a:xfrm>
          <a:prstGeom prst="roundRect">
            <a:avLst>
              <a:gd name="adj" fmla="val 7882"/>
            </a:avLst>
          </a:prstGeom>
          <a:noFill/>
          <a:ln>
            <a:noFill/>
          </a:ln>
        </p:spPr>
      </p:pic>
      <p:pic>
        <p:nvPicPr>
          <p:cNvPr id="118" name="Google Shape;118;p8" descr="Screen Shot 2015-07-03 at 10.30.55.png"/>
          <p:cNvPicPr preferRelativeResize="0"/>
          <p:nvPr/>
        </p:nvPicPr>
        <p:blipFill rotWithShape="1">
          <a:blip r:embed="rId4">
            <a:alphaModFix/>
          </a:blip>
          <a:srcRect l="5536" r="20945"/>
          <a:stretch/>
        </p:blipFill>
        <p:spPr>
          <a:xfrm>
            <a:off x="4959179" y="1418968"/>
            <a:ext cx="3426940" cy="4671184"/>
          </a:xfrm>
          <a:prstGeom prst="roundRect">
            <a:avLst>
              <a:gd name="adj" fmla="val 713"/>
            </a:avLst>
          </a:prstGeom>
          <a:noFill/>
          <a:ln>
            <a:noFill/>
          </a:ln>
        </p:spPr>
      </p:pic>
      <p:cxnSp>
        <p:nvCxnSpPr>
          <p:cNvPr id="119" name="Google Shape;119;p8"/>
          <p:cNvCxnSpPr/>
          <p:nvPr/>
        </p:nvCxnSpPr>
        <p:spPr>
          <a:xfrm flipH="1">
            <a:off x="2200275" y="3311525"/>
            <a:ext cx="4068762" cy="2035175"/>
          </a:xfrm>
          <a:prstGeom prst="straightConnector1">
            <a:avLst/>
          </a:prstGeom>
          <a:noFill/>
          <a:ln w="28575" cap="flat" cmpd="sng">
            <a:solidFill>
              <a:srgbClr val="F85C54"/>
            </a:solidFill>
            <a:prstDash val="solid"/>
            <a:miter lim="800000"/>
            <a:headEnd type="none" w="med" len="med"/>
            <a:tailEnd type="none" w="med" len="med"/>
          </a:ln>
        </p:spPr>
      </p:cxnSp>
      <p:pic>
        <p:nvPicPr>
          <p:cNvPr id="120" name="Google Shape;120;p8"/>
          <p:cNvPicPr preferRelativeResize="0"/>
          <p:nvPr/>
        </p:nvPicPr>
        <p:blipFill rotWithShape="1">
          <a:blip r:embed="rId5">
            <a:alphaModFix/>
          </a:blip>
          <a:srcRect/>
          <a:stretch/>
        </p:blipFill>
        <p:spPr>
          <a:xfrm>
            <a:off x="7667625" y="615950"/>
            <a:ext cx="863600" cy="8636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0"/>
          <p:cNvSpPr txBox="1"/>
          <p:nvPr/>
        </p:nvSpPr>
        <p:spPr>
          <a:xfrm>
            <a:off x="503237" y="1863724"/>
            <a:ext cx="8137525" cy="4229101"/>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139" name="Google Shape;139;p10"/>
          <p:cNvSpPr>
            <a:spLocks noGrp="1"/>
          </p:cNvSpPr>
          <p:nvPr>
            <p:ph type="title"/>
          </p:nvPr>
        </p:nvSpPr>
        <p:spPr>
          <a:xfrm>
            <a:off x="503237" y="7286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 Kingdom of </a:t>
            </a:r>
            <a:br>
              <a:rPr lang="en-US" sz="3600" b="1" i="0" u="none" dirty="0">
                <a:solidFill>
                  <a:srgbClr val="1C1C1C"/>
                </a:solidFill>
                <a:ea typeface="Arial"/>
                <a:sym typeface="Arial"/>
              </a:rPr>
            </a:br>
            <a:r>
              <a:rPr lang="en-US" sz="3600" b="1" i="0" u="none" dirty="0">
                <a:solidFill>
                  <a:srgbClr val="1C1C1C"/>
                </a:solidFill>
                <a:ea typeface="Arial"/>
                <a:sym typeface="Arial"/>
              </a:rPr>
              <a:t>Benin</a:t>
            </a:r>
            <a:r>
              <a:rPr lang="en-US" sz="3600" dirty="0">
                <a:ea typeface="Arial"/>
              </a:rPr>
              <a:t> </a:t>
            </a:r>
            <a:r>
              <a:rPr lang="en-US" sz="3600" b="1" i="0" u="none" dirty="0">
                <a:solidFill>
                  <a:srgbClr val="1C1C1C"/>
                </a:solidFill>
                <a:ea typeface="Arial"/>
                <a:sym typeface="Arial"/>
              </a:rPr>
              <a:t>Develop?</a:t>
            </a:r>
            <a:endParaRPr dirty="0"/>
          </a:p>
        </p:txBody>
      </p:sp>
      <p:pic>
        <p:nvPicPr>
          <p:cNvPr id="5" name="Picture 4">
            <a:extLst>
              <a:ext uri="{FF2B5EF4-FFF2-40B4-BE49-F238E27FC236}">
                <a16:creationId xmlns:a16="http://schemas.microsoft.com/office/drawing/2014/main" id="{6BFC707B-42A5-42E2-B2EE-0E2798405741}"/>
              </a:ext>
            </a:extLst>
          </p:cNvPr>
          <p:cNvPicPr>
            <a:picLocks noChangeAspect="1"/>
          </p:cNvPicPr>
          <p:nvPr/>
        </p:nvPicPr>
        <p:blipFill rotWithShape="1">
          <a:blip r:embed="rId3"/>
          <a:srcRect l="38170" r="-1"/>
          <a:stretch/>
        </p:blipFill>
        <p:spPr>
          <a:xfrm>
            <a:off x="4572000" y="1863723"/>
            <a:ext cx="4068762" cy="4229101"/>
          </a:xfrm>
          <a:prstGeom prst="rect">
            <a:avLst/>
          </a:prstGeom>
        </p:spPr>
      </p:pic>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635620" y="2008540"/>
            <a:ext cx="3813717" cy="2995714"/>
          </a:xfrm>
        </p:spPr>
        <p:txBody>
          <a:bodyPr lIns="0" tIns="0" rIns="0" bIns="0"/>
          <a:lstStyle/>
          <a:p>
            <a:pPr marL="114300" indent="0">
              <a:buNone/>
            </a:pPr>
            <a:r>
              <a:rPr lang="en-GB" dirty="0"/>
              <a:t>It was around AD 900 when the Kingdom of Benin started to develop. Boundaries were established around the region called </a:t>
            </a:r>
            <a:r>
              <a:rPr lang="en-GB" dirty="0" err="1"/>
              <a:t>Igodomigodo</a:t>
            </a:r>
            <a:r>
              <a:rPr lang="en-GB" dirty="0"/>
              <a:t> in what is now called Nigeria.</a:t>
            </a:r>
          </a:p>
          <a:p>
            <a:pPr marL="114300" indent="0">
              <a:buNone/>
            </a:pPr>
            <a:r>
              <a:rPr lang="en-GB" dirty="0"/>
              <a:t>The original people and founders of the Kingdom of Benin were ruled by the </a:t>
            </a:r>
            <a:r>
              <a:rPr lang="en-GB" dirty="0" err="1"/>
              <a:t>Ogiso</a:t>
            </a:r>
            <a:r>
              <a:rPr lang="en-GB" dirty="0"/>
              <a:t> (meaning ‘Kings of the Sky’). The first </a:t>
            </a:r>
            <a:r>
              <a:rPr lang="en-GB" dirty="0" err="1"/>
              <a:t>Ogiso</a:t>
            </a:r>
            <a:r>
              <a:rPr lang="en-GB" dirty="0"/>
              <a:t> (who was called </a:t>
            </a:r>
            <a:r>
              <a:rPr lang="en-GB" dirty="0" err="1"/>
              <a:t>Igodo</a:t>
            </a:r>
            <a:r>
              <a:rPr lang="en-GB" dirty="0"/>
              <a:t>) became very popular as a good ruler.</a:t>
            </a:r>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4">
            <a:alphaModFix/>
          </a:blip>
          <a:srcRect/>
          <a:stretch/>
        </p:blipFill>
        <p:spPr>
          <a:xfrm>
            <a:off x="7480300" y="612775"/>
            <a:ext cx="1238250" cy="863600"/>
          </a:xfrm>
          <a:prstGeom prst="rect">
            <a:avLst/>
          </a:prstGeom>
          <a:noFill/>
          <a:ln>
            <a:noFill/>
          </a:ln>
        </p:spPr>
      </p:pic>
      <p:sp>
        <p:nvSpPr>
          <p:cNvPr id="2" name="Rectangle 1">
            <a:extLst>
              <a:ext uri="{FF2B5EF4-FFF2-40B4-BE49-F238E27FC236}">
                <a16:creationId xmlns:a16="http://schemas.microsoft.com/office/drawing/2014/main" id="{2753F8B8-73F8-48C6-9EEF-5EFB008C27A7}"/>
              </a:ext>
            </a:extLst>
          </p:cNvPr>
          <p:cNvSpPr/>
          <p:nvPr/>
        </p:nvSpPr>
        <p:spPr>
          <a:xfrm>
            <a:off x="669074" y="5149069"/>
            <a:ext cx="3780264" cy="657921"/>
          </a:xfrm>
          <a:prstGeom prst="rect">
            <a:avLst/>
          </a:prstGeom>
          <a:solidFill>
            <a:srgbClr val="FFB177"/>
          </a:solidFill>
          <a:ln>
            <a:solidFill>
              <a:srgbClr val="FF88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solidFill>
                  <a:srgbClr val="1C1C1C"/>
                </a:solidFill>
                <a:latin typeface="Twinkl" pitchFamily="2" charset="0"/>
              </a:rPr>
              <a:t>Altogether it is thought that there were around 31 </a:t>
            </a:r>
            <a:r>
              <a:rPr lang="en-GB" sz="1800" dirty="0" err="1">
                <a:solidFill>
                  <a:srgbClr val="1C1C1C"/>
                </a:solidFill>
                <a:latin typeface="Twinkl" pitchFamily="2" charset="0"/>
              </a:rPr>
              <a:t>Ogiso</a:t>
            </a:r>
            <a:r>
              <a:rPr lang="en-GB" sz="1800" dirty="0">
                <a:solidFill>
                  <a:srgbClr val="1C1C1C"/>
                </a:solidFill>
                <a:latin typeface="Twinkl" pitchFamily="2" charset="0"/>
              </a:rPr>
              <a:t> rulers.</a:t>
            </a:r>
          </a:p>
        </p:txBody>
      </p:sp>
    </p:spTree>
    <p:extLst>
      <p:ext uri="{BB962C8B-B14F-4D97-AF65-F5344CB8AC3E}">
        <p14:creationId xmlns:p14="http://schemas.microsoft.com/office/powerpoint/2010/main" val="3643807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8" name="Google Shape;138;p10">
            <a:extLst>
              <a:ext uri="{FF2B5EF4-FFF2-40B4-BE49-F238E27FC236}">
                <a16:creationId xmlns:a16="http://schemas.microsoft.com/office/drawing/2014/main" id="{82040D83-0344-407A-BF01-3D9E3F54F5F9}"/>
              </a:ext>
            </a:extLst>
          </p:cNvPr>
          <p:cNvSpPr txBox="1"/>
          <p:nvPr/>
        </p:nvSpPr>
        <p:spPr>
          <a:xfrm>
            <a:off x="503237" y="1863724"/>
            <a:ext cx="8137525" cy="4229101"/>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pic>
        <p:nvPicPr>
          <p:cNvPr id="9" name="Picture 8">
            <a:extLst>
              <a:ext uri="{FF2B5EF4-FFF2-40B4-BE49-F238E27FC236}">
                <a16:creationId xmlns:a16="http://schemas.microsoft.com/office/drawing/2014/main" id="{8084E6EE-4FFF-4C41-B494-E057DEB1544B}"/>
              </a:ext>
            </a:extLst>
          </p:cNvPr>
          <p:cNvPicPr>
            <a:picLocks noChangeAspect="1"/>
          </p:cNvPicPr>
          <p:nvPr/>
        </p:nvPicPr>
        <p:blipFill rotWithShape="1">
          <a:blip r:embed="rId3"/>
          <a:srcRect l="38170" r="-1"/>
          <a:stretch/>
        </p:blipFill>
        <p:spPr>
          <a:xfrm>
            <a:off x="4572000" y="1863723"/>
            <a:ext cx="4068762" cy="4229101"/>
          </a:xfrm>
          <a:prstGeom prst="rect">
            <a:avLst/>
          </a:prstGeom>
        </p:spPr>
      </p:pic>
      <p:sp>
        <p:nvSpPr>
          <p:cNvPr id="139" name="Google Shape;139;p10"/>
          <p:cNvSpPr>
            <a:spLocks noGrp="1"/>
          </p:cNvSpPr>
          <p:nvPr>
            <p:ph type="title"/>
          </p:nvPr>
        </p:nvSpPr>
        <p:spPr>
          <a:xfrm>
            <a:off x="503237" y="7286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 </a:t>
            </a:r>
            <a:r>
              <a:rPr lang="en-GB" sz="3600" dirty="0"/>
              <a:t>Kingdom of</a:t>
            </a:r>
            <a:br>
              <a:rPr lang="en-GB" sz="3600" dirty="0"/>
            </a:br>
            <a:r>
              <a:rPr lang="en-GB" sz="3600" dirty="0"/>
              <a:t> Benin</a:t>
            </a:r>
            <a:r>
              <a:rPr lang="en-US" sz="3600" b="1" i="0" u="none" dirty="0">
                <a:solidFill>
                  <a:srgbClr val="1C1C1C"/>
                </a:solidFill>
                <a:ea typeface="Arial"/>
                <a:sym typeface="Arial"/>
              </a:rPr>
              <a:t> Develop?</a:t>
            </a:r>
            <a:endParaRPr dirty="0"/>
          </a:p>
        </p:txBody>
      </p:sp>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664213" y="2303276"/>
            <a:ext cx="3506343" cy="3038157"/>
          </a:xfrm>
        </p:spPr>
        <p:txBody>
          <a:bodyPr lIns="0" tIns="0" rIns="0" bIns="0"/>
          <a:lstStyle/>
          <a:p>
            <a:pPr marL="114300" indent="0">
              <a:buNone/>
            </a:pPr>
            <a:r>
              <a:rPr lang="en-GB" dirty="0"/>
              <a:t>Around AD 1100, the last </a:t>
            </a:r>
            <a:r>
              <a:rPr lang="en-GB" dirty="0" err="1"/>
              <a:t>Ogiso</a:t>
            </a:r>
            <a:r>
              <a:rPr lang="en-GB" dirty="0"/>
              <a:t> (called </a:t>
            </a:r>
            <a:r>
              <a:rPr lang="en-GB" dirty="0" err="1"/>
              <a:t>Owodo</a:t>
            </a:r>
            <a:r>
              <a:rPr lang="en-GB" dirty="0"/>
              <a:t>) died.</a:t>
            </a:r>
          </a:p>
          <a:p>
            <a:pPr marL="114300" indent="0">
              <a:buNone/>
            </a:pPr>
            <a:r>
              <a:rPr lang="en-GB" dirty="0" err="1"/>
              <a:t>Owodo’s</a:t>
            </a:r>
            <a:r>
              <a:rPr lang="en-GB" dirty="0"/>
              <a:t> son had fled from </a:t>
            </a:r>
            <a:r>
              <a:rPr lang="en-GB" dirty="0" err="1"/>
              <a:t>Igodomigodo</a:t>
            </a:r>
            <a:r>
              <a:rPr lang="en-GB" dirty="0"/>
              <a:t> so there was nobody to rule.</a:t>
            </a:r>
          </a:p>
          <a:p>
            <a:pPr marL="114300" indent="0">
              <a:buNone/>
            </a:pPr>
            <a:r>
              <a:rPr lang="en-GB" dirty="0"/>
              <a:t>A battle ensued about who should take control. Some people believe that the chiefs of </a:t>
            </a:r>
            <a:r>
              <a:rPr lang="en-GB" dirty="0" err="1"/>
              <a:t>Igodomigodo</a:t>
            </a:r>
            <a:r>
              <a:rPr lang="en-GB" dirty="0"/>
              <a:t> asked the Yoruba people of the nearby holy city of Ife for help.</a:t>
            </a:r>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4">
            <a:alphaModFix/>
          </a:blip>
          <a:srcRect/>
          <a:stretch/>
        </p:blipFill>
        <p:spPr>
          <a:xfrm>
            <a:off x="7480300" y="612775"/>
            <a:ext cx="1238250" cy="863600"/>
          </a:xfrm>
          <a:prstGeom prst="rect">
            <a:avLst/>
          </a:prstGeom>
          <a:noFill/>
          <a:ln>
            <a:noFill/>
          </a:ln>
        </p:spPr>
      </p:pic>
    </p:spTree>
    <p:extLst>
      <p:ext uri="{BB962C8B-B14F-4D97-AF65-F5344CB8AC3E}">
        <p14:creationId xmlns:p14="http://schemas.microsoft.com/office/powerpoint/2010/main" val="2210256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8" name="Google Shape;138;p10">
            <a:extLst>
              <a:ext uri="{FF2B5EF4-FFF2-40B4-BE49-F238E27FC236}">
                <a16:creationId xmlns:a16="http://schemas.microsoft.com/office/drawing/2014/main" id="{F055E90A-F990-468E-B4E0-C4D646495691}"/>
              </a:ext>
            </a:extLst>
          </p:cNvPr>
          <p:cNvSpPr txBox="1"/>
          <p:nvPr/>
        </p:nvSpPr>
        <p:spPr>
          <a:xfrm>
            <a:off x="503237" y="1863724"/>
            <a:ext cx="8137525" cy="4229101"/>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pic>
        <p:nvPicPr>
          <p:cNvPr id="9" name="Picture 8">
            <a:extLst>
              <a:ext uri="{FF2B5EF4-FFF2-40B4-BE49-F238E27FC236}">
                <a16:creationId xmlns:a16="http://schemas.microsoft.com/office/drawing/2014/main" id="{51ACB273-420F-4685-8F4B-CD0FA3DE8CDA}"/>
              </a:ext>
            </a:extLst>
          </p:cNvPr>
          <p:cNvPicPr>
            <a:picLocks noChangeAspect="1"/>
          </p:cNvPicPr>
          <p:nvPr/>
        </p:nvPicPr>
        <p:blipFill rotWithShape="1">
          <a:blip r:embed="rId3"/>
          <a:srcRect l="38170" r="-1"/>
          <a:stretch/>
        </p:blipFill>
        <p:spPr>
          <a:xfrm>
            <a:off x="4572000" y="1863723"/>
            <a:ext cx="4068762" cy="4229101"/>
          </a:xfrm>
          <a:prstGeom prst="rect">
            <a:avLst/>
          </a:prstGeom>
        </p:spPr>
      </p:pic>
      <p:sp>
        <p:nvSpPr>
          <p:cNvPr id="139" name="Google Shape;139;p10"/>
          <p:cNvSpPr>
            <a:spLocks noGrp="1"/>
          </p:cNvSpPr>
          <p:nvPr>
            <p:ph type="title"/>
          </p:nvPr>
        </p:nvSpPr>
        <p:spPr>
          <a:xfrm>
            <a:off x="503237" y="7286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a:t>
            </a:r>
            <a:r>
              <a:rPr lang="en-US" sz="3600" dirty="0">
                <a:ea typeface="Arial"/>
              </a:rPr>
              <a:t> </a:t>
            </a:r>
            <a:r>
              <a:rPr lang="en-US" sz="3600" b="1" i="0" u="none" dirty="0">
                <a:solidFill>
                  <a:srgbClr val="1C1C1C"/>
                </a:solidFill>
                <a:ea typeface="Arial"/>
                <a:sym typeface="Arial"/>
              </a:rPr>
              <a:t>Kingdom </a:t>
            </a:r>
            <a:br>
              <a:rPr lang="en-US" sz="3600" b="1" i="0" u="none" dirty="0">
                <a:solidFill>
                  <a:srgbClr val="1C1C1C"/>
                </a:solidFill>
                <a:ea typeface="Arial"/>
                <a:sym typeface="Arial"/>
              </a:rPr>
            </a:br>
            <a:r>
              <a:rPr lang="en-US" sz="3600" dirty="0">
                <a:ea typeface="Arial"/>
              </a:rPr>
              <a:t>of Benin </a:t>
            </a:r>
            <a:r>
              <a:rPr lang="en-US" sz="3600" b="1" i="0" u="none" dirty="0">
                <a:solidFill>
                  <a:srgbClr val="1C1C1C"/>
                </a:solidFill>
                <a:ea typeface="Arial"/>
                <a:sym typeface="Arial"/>
              </a:rPr>
              <a:t>Develop?</a:t>
            </a:r>
            <a:endParaRPr dirty="0"/>
          </a:p>
        </p:txBody>
      </p:sp>
      <p:pic>
        <p:nvPicPr>
          <p:cNvPr id="141" name="Google Shape;141;p10"/>
          <p:cNvPicPr preferRelativeResize="0"/>
          <p:nvPr/>
        </p:nvPicPr>
        <p:blipFill rotWithShape="1">
          <a:blip r:embed="rId4">
            <a:alphaModFix/>
          </a:blip>
          <a:srcRect/>
          <a:stretch/>
        </p:blipFill>
        <p:spPr>
          <a:xfrm>
            <a:off x="5337175" y="1836737"/>
            <a:ext cx="3303587" cy="4508500"/>
          </a:xfrm>
          <a:prstGeom prst="rect">
            <a:avLst/>
          </a:prstGeom>
          <a:noFill/>
          <a:ln>
            <a:noFill/>
          </a:ln>
        </p:spPr>
      </p:pic>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643324" y="2250033"/>
            <a:ext cx="3557239" cy="2357933"/>
          </a:xfrm>
        </p:spPr>
        <p:txBody>
          <a:bodyPr lIns="0" tIns="0" rIns="0" bIns="0"/>
          <a:lstStyle/>
          <a:p>
            <a:pPr marL="114300" indent="0">
              <a:buNone/>
            </a:pPr>
            <a:r>
              <a:rPr lang="en-GB" dirty="0"/>
              <a:t>In AD 1180, </a:t>
            </a:r>
            <a:r>
              <a:rPr lang="en-GB" dirty="0" err="1"/>
              <a:t>Eweka</a:t>
            </a:r>
            <a:r>
              <a:rPr lang="en-GB" dirty="0"/>
              <a:t> became the new ruler of </a:t>
            </a:r>
            <a:r>
              <a:rPr lang="en-GB" dirty="0" err="1"/>
              <a:t>Igodomigodo</a:t>
            </a:r>
            <a:r>
              <a:rPr lang="en-GB" dirty="0"/>
              <a:t> and changed its name to Edo. He also called himself the Oba (the Yoruba word for king).</a:t>
            </a:r>
          </a:p>
          <a:p>
            <a:pPr marL="114300" indent="0">
              <a:buNone/>
            </a:pPr>
            <a:r>
              <a:rPr lang="en-GB" dirty="0"/>
              <a:t>This marked the end of the </a:t>
            </a:r>
            <a:r>
              <a:rPr lang="en-GB" dirty="0" err="1"/>
              <a:t>Osigo</a:t>
            </a:r>
            <a:r>
              <a:rPr lang="en-GB" dirty="0"/>
              <a:t> Dynasty and the start of the Oba Dynasty began.</a:t>
            </a:r>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5">
            <a:alphaModFix/>
          </a:blip>
          <a:srcRect/>
          <a:stretch/>
        </p:blipFill>
        <p:spPr>
          <a:xfrm>
            <a:off x="7480300" y="612775"/>
            <a:ext cx="1238250" cy="863600"/>
          </a:xfrm>
          <a:prstGeom prst="rect">
            <a:avLst/>
          </a:prstGeom>
          <a:noFill/>
          <a:ln>
            <a:noFill/>
          </a:ln>
        </p:spPr>
      </p:pic>
    </p:spTree>
    <p:extLst>
      <p:ext uri="{BB962C8B-B14F-4D97-AF65-F5344CB8AC3E}">
        <p14:creationId xmlns:p14="http://schemas.microsoft.com/office/powerpoint/2010/main" val="255688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7" name="Google Shape;138;p10">
            <a:extLst>
              <a:ext uri="{FF2B5EF4-FFF2-40B4-BE49-F238E27FC236}">
                <a16:creationId xmlns:a16="http://schemas.microsoft.com/office/drawing/2014/main" id="{3B91EA92-98E1-49E3-BE68-421405F9C509}"/>
              </a:ext>
            </a:extLst>
          </p:cNvPr>
          <p:cNvSpPr txBox="1"/>
          <p:nvPr/>
        </p:nvSpPr>
        <p:spPr>
          <a:xfrm>
            <a:off x="503237" y="1863724"/>
            <a:ext cx="8137525" cy="4229101"/>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139" name="Google Shape;139;p10"/>
          <p:cNvSpPr>
            <a:spLocks noGrp="1"/>
          </p:cNvSpPr>
          <p:nvPr>
            <p:ph type="title"/>
          </p:nvPr>
        </p:nvSpPr>
        <p:spPr>
          <a:xfrm>
            <a:off x="503237" y="7286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a:t>
            </a:r>
            <a:br>
              <a:rPr lang="en-US" sz="3600" b="1" i="0" u="none" dirty="0">
                <a:solidFill>
                  <a:srgbClr val="1C1C1C"/>
                </a:solidFill>
                <a:ea typeface="Arial"/>
                <a:sym typeface="Arial"/>
              </a:rPr>
            </a:br>
            <a:r>
              <a:rPr lang="en-US" sz="3600" b="1" i="0" u="none" dirty="0">
                <a:solidFill>
                  <a:srgbClr val="1C1C1C"/>
                </a:solidFill>
                <a:ea typeface="Arial"/>
                <a:sym typeface="Arial"/>
              </a:rPr>
              <a:t>Kingdom of Benin Develop?</a:t>
            </a:r>
            <a:endParaRPr dirty="0"/>
          </a:p>
        </p:txBody>
      </p:sp>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457197" y="2102556"/>
            <a:ext cx="3999393" cy="3990270"/>
          </a:xfrm>
        </p:spPr>
        <p:txBody>
          <a:bodyPr/>
          <a:lstStyle/>
          <a:p>
            <a:pPr marL="114300" indent="0">
              <a:buNone/>
            </a:pPr>
            <a:r>
              <a:rPr lang="en-GB" dirty="0"/>
              <a:t>AD 1300 - 1700 These years were considered to be a ‘golden age’ of Edo. It had a large powerful army and skilled craftsmen.</a:t>
            </a:r>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3">
            <a:alphaModFix/>
          </a:blip>
          <a:srcRect/>
          <a:stretch/>
        </p:blipFill>
        <p:spPr>
          <a:xfrm>
            <a:off x="7480300" y="612775"/>
            <a:ext cx="1238250" cy="863600"/>
          </a:xfrm>
          <a:prstGeom prst="rect">
            <a:avLst/>
          </a:prstGeom>
          <a:noFill/>
          <a:ln>
            <a:noFill/>
          </a:ln>
        </p:spPr>
      </p:pic>
      <p:pic>
        <p:nvPicPr>
          <p:cNvPr id="4" name="Picture 3">
            <a:extLst>
              <a:ext uri="{FF2B5EF4-FFF2-40B4-BE49-F238E27FC236}">
                <a16:creationId xmlns:a16="http://schemas.microsoft.com/office/drawing/2014/main" id="{A1DEE926-E847-460D-B51B-303A3150B4A2}"/>
              </a:ext>
            </a:extLst>
          </p:cNvPr>
          <p:cNvPicPr>
            <a:picLocks noChangeAspect="1"/>
          </p:cNvPicPr>
          <p:nvPr/>
        </p:nvPicPr>
        <p:blipFill rotWithShape="1">
          <a:blip r:embed="rId4"/>
          <a:srcRect l="2523"/>
          <a:stretch/>
        </p:blipFill>
        <p:spPr>
          <a:xfrm>
            <a:off x="4572000" y="1863723"/>
            <a:ext cx="4068762" cy="4229102"/>
          </a:xfrm>
          <a:prstGeom prst="rect">
            <a:avLst/>
          </a:prstGeom>
        </p:spPr>
      </p:pic>
    </p:spTree>
    <p:extLst>
      <p:ext uri="{BB962C8B-B14F-4D97-AF65-F5344CB8AC3E}">
        <p14:creationId xmlns:p14="http://schemas.microsoft.com/office/powerpoint/2010/main" val="642159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8" name="Google Shape;138;p10">
            <a:extLst>
              <a:ext uri="{FF2B5EF4-FFF2-40B4-BE49-F238E27FC236}">
                <a16:creationId xmlns:a16="http://schemas.microsoft.com/office/drawing/2014/main" id="{8CCF1828-B756-4921-B134-06A98C88617A}"/>
              </a:ext>
            </a:extLst>
          </p:cNvPr>
          <p:cNvSpPr txBox="1"/>
          <p:nvPr/>
        </p:nvSpPr>
        <p:spPr>
          <a:xfrm>
            <a:off x="503237" y="1863724"/>
            <a:ext cx="8137525" cy="4229101"/>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139" name="Google Shape;139;p10"/>
          <p:cNvSpPr>
            <a:spLocks noGrp="1"/>
          </p:cNvSpPr>
          <p:nvPr>
            <p:ph type="title"/>
          </p:nvPr>
        </p:nvSpPr>
        <p:spPr>
          <a:xfrm>
            <a:off x="503237" y="7286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 Kingdom </a:t>
            </a:r>
            <a:br>
              <a:rPr lang="en-US" sz="3600" b="1" i="0" u="none" dirty="0">
                <a:solidFill>
                  <a:srgbClr val="1C1C1C"/>
                </a:solidFill>
                <a:ea typeface="Arial"/>
                <a:sym typeface="Arial"/>
              </a:rPr>
            </a:br>
            <a:r>
              <a:rPr lang="en-US" sz="3600" b="1" i="0" u="none" dirty="0">
                <a:solidFill>
                  <a:srgbClr val="1C1C1C"/>
                </a:solidFill>
                <a:ea typeface="Arial"/>
                <a:sym typeface="Arial"/>
              </a:rPr>
              <a:t>of Benin</a:t>
            </a:r>
            <a:r>
              <a:rPr lang="en-US" sz="3600" dirty="0">
                <a:ea typeface="Arial"/>
              </a:rPr>
              <a:t> </a:t>
            </a:r>
            <a:r>
              <a:rPr lang="en-US" sz="3600" b="1" i="0" u="none" dirty="0">
                <a:solidFill>
                  <a:srgbClr val="1C1C1C"/>
                </a:solidFill>
                <a:ea typeface="Arial"/>
                <a:sym typeface="Arial"/>
              </a:rPr>
              <a:t>Develop?</a:t>
            </a:r>
            <a:endParaRPr dirty="0"/>
          </a:p>
        </p:txBody>
      </p:sp>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755650" y="2037962"/>
            <a:ext cx="7518555" cy="1940312"/>
          </a:xfrm>
        </p:spPr>
        <p:txBody>
          <a:bodyPr lIns="0" tIns="0" rIns="0" bIns="0"/>
          <a:lstStyle/>
          <a:p>
            <a:pPr marL="114300" indent="0">
              <a:buNone/>
            </a:pPr>
            <a:r>
              <a:rPr lang="en-GB" dirty="0"/>
              <a:t>AD 1440 Oba Ewuare became Oba.</a:t>
            </a:r>
          </a:p>
          <a:p>
            <a:pPr marL="114300" indent="0">
              <a:buNone/>
            </a:pPr>
            <a:r>
              <a:rPr lang="en-GB" dirty="0"/>
              <a:t>It is believed that from as early as AD 800, fortifications had started to be built around the city which later became known as Benin City.</a:t>
            </a:r>
          </a:p>
          <a:p>
            <a:pPr marL="114300" indent="0">
              <a:buNone/>
            </a:pPr>
            <a:r>
              <a:rPr lang="en-GB" dirty="0"/>
              <a:t>Under Oba Ewuare’s rule, the city became even more fortified, with many moats and more walls being built around the city to protect it from invaders.</a:t>
            </a:r>
          </a:p>
          <a:p>
            <a:pPr marL="114300" indent="0">
              <a:buNone/>
            </a:pPr>
            <a:endParaRPr lang="en-GB" dirty="0"/>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3">
            <a:alphaModFix/>
          </a:blip>
          <a:srcRect/>
          <a:stretch/>
        </p:blipFill>
        <p:spPr>
          <a:xfrm>
            <a:off x="7480300" y="612775"/>
            <a:ext cx="1238250" cy="863600"/>
          </a:xfrm>
          <a:prstGeom prst="rect">
            <a:avLst/>
          </a:prstGeom>
          <a:noFill/>
          <a:ln>
            <a:noFill/>
          </a:ln>
        </p:spPr>
      </p:pic>
      <p:sp>
        <p:nvSpPr>
          <p:cNvPr id="6" name="Rectangle 5">
            <a:extLst>
              <a:ext uri="{FF2B5EF4-FFF2-40B4-BE49-F238E27FC236}">
                <a16:creationId xmlns:a16="http://schemas.microsoft.com/office/drawing/2014/main" id="{7D60B408-F859-4BA3-B4C4-861C294C77CE}"/>
              </a:ext>
            </a:extLst>
          </p:cNvPr>
          <p:cNvSpPr/>
          <p:nvPr/>
        </p:nvSpPr>
        <p:spPr>
          <a:xfrm>
            <a:off x="755651" y="4031512"/>
            <a:ext cx="7632699" cy="1514630"/>
          </a:xfrm>
          <a:prstGeom prst="rect">
            <a:avLst/>
          </a:prstGeom>
          <a:solidFill>
            <a:srgbClr val="FFB177"/>
          </a:solidFill>
          <a:ln>
            <a:solidFill>
              <a:srgbClr val="FF884D"/>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800" dirty="0">
                <a:solidFill>
                  <a:srgbClr val="1C1C1C"/>
                </a:solidFill>
                <a:latin typeface="Twinkl" pitchFamily="2" charset="0"/>
              </a:rPr>
              <a:t>The walls were an incredibly well-planned and impressive human achievement. They were believed to be around 16,000km in length. </a:t>
            </a:r>
            <a:br>
              <a:rPr lang="en-GB" sz="1800" dirty="0">
                <a:solidFill>
                  <a:srgbClr val="1C1C1C"/>
                </a:solidFill>
                <a:latin typeface="Twinkl" pitchFamily="2" charset="0"/>
              </a:rPr>
            </a:br>
            <a:r>
              <a:rPr lang="en-GB" sz="1800" dirty="0">
                <a:solidFill>
                  <a:srgbClr val="1C1C1C"/>
                </a:solidFill>
                <a:latin typeface="Twinkl" pitchFamily="2" charset="0"/>
              </a:rPr>
              <a:t>The Guinness Book of World Records (1974) described the Benin walls as being the second-largest structure built by humans after the Great Wall of China.</a:t>
            </a:r>
          </a:p>
        </p:txBody>
      </p:sp>
      <p:sp>
        <p:nvSpPr>
          <p:cNvPr id="7" name="Text Placeholder 2">
            <a:extLst>
              <a:ext uri="{FF2B5EF4-FFF2-40B4-BE49-F238E27FC236}">
                <a16:creationId xmlns:a16="http://schemas.microsoft.com/office/drawing/2014/main" id="{E60E5FC5-33DF-4F74-A5C4-08A84F59CD19}"/>
              </a:ext>
            </a:extLst>
          </p:cNvPr>
          <p:cNvSpPr txBox="1">
            <a:spLocks/>
          </p:cNvSpPr>
          <p:nvPr/>
        </p:nvSpPr>
        <p:spPr>
          <a:xfrm>
            <a:off x="755650" y="5577078"/>
            <a:ext cx="7518555" cy="398464"/>
          </a:xfrm>
          <a:prstGeom prst="roundRect">
            <a:avLst>
              <a:gd name="adj" fmla="val 558"/>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Twinkl" pitchFamily="2" charset="0"/>
                <a:ea typeface="Twinkl" pitchFamily="2" charset="0"/>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pPr marL="114300" indent="0">
              <a:buFont typeface="Arial"/>
              <a:buNone/>
            </a:pPr>
            <a:r>
              <a:rPr lang="en-GB" dirty="0"/>
              <a:t>It is believed that the walls were completed in AD 1460.</a:t>
            </a:r>
          </a:p>
        </p:txBody>
      </p:sp>
    </p:spTree>
    <p:extLst>
      <p:ext uri="{BB962C8B-B14F-4D97-AF65-F5344CB8AC3E}">
        <p14:creationId xmlns:p14="http://schemas.microsoft.com/office/powerpoint/2010/main" val="41577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0"/>
          <p:cNvSpPr txBox="1"/>
          <p:nvPr/>
        </p:nvSpPr>
        <p:spPr>
          <a:xfrm>
            <a:off x="503237" y="2076450"/>
            <a:ext cx="8137525" cy="4016375"/>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755650" y="2965125"/>
            <a:ext cx="3607210" cy="2114735"/>
          </a:xfrm>
        </p:spPr>
        <p:txBody>
          <a:bodyPr/>
          <a:lstStyle/>
          <a:p>
            <a:pPr marL="114300" indent="0">
              <a:buNone/>
            </a:pPr>
            <a:r>
              <a:rPr lang="en-GB" dirty="0"/>
              <a:t>Oba Ewuare and the Obas that followed on from him had strong armies and took over neighbouring areas, making the Kingdom of Benin much larger.</a:t>
            </a:r>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3">
            <a:alphaModFix/>
          </a:blip>
          <a:srcRect/>
          <a:stretch/>
        </p:blipFill>
        <p:spPr>
          <a:xfrm>
            <a:off x="7480300" y="612775"/>
            <a:ext cx="1238250" cy="863600"/>
          </a:xfrm>
          <a:prstGeom prst="rect">
            <a:avLst/>
          </a:prstGeom>
          <a:noFill/>
          <a:ln>
            <a:noFill/>
          </a:ln>
        </p:spPr>
      </p:pic>
      <p:pic>
        <p:nvPicPr>
          <p:cNvPr id="4" name="Picture 3">
            <a:extLst>
              <a:ext uri="{FF2B5EF4-FFF2-40B4-BE49-F238E27FC236}">
                <a16:creationId xmlns:a16="http://schemas.microsoft.com/office/drawing/2014/main" id="{9ECEF711-7CF0-4713-A0B5-A39E012A1C2B}"/>
              </a:ext>
            </a:extLst>
          </p:cNvPr>
          <p:cNvPicPr>
            <a:picLocks noChangeAspect="1"/>
          </p:cNvPicPr>
          <p:nvPr/>
        </p:nvPicPr>
        <p:blipFill rotWithShape="1">
          <a:blip r:embed="rId4"/>
          <a:srcRect l="881" r="26004"/>
          <a:stretch/>
        </p:blipFill>
        <p:spPr>
          <a:xfrm>
            <a:off x="4571998" y="2076450"/>
            <a:ext cx="4068763" cy="4016375"/>
          </a:xfrm>
          <a:prstGeom prst="rect">
            <a:avLst/>
          </a:prstGeom>
        </p:spPr>
      </p:pic>
      <p:sp>
        <p:nvSpPr>
          <p:cNvPr id="6" name="Google Shape;139;p10">
            <a:extLst>
              <a:ext uri="{FF2B5EF4-FFF2-40B4-BE49-F238E27FC236}">
                <a16:creationId xmlns:a16="http://schemas.microsoft.com/office/drawing/2014/main" id="{A11745E5-21D3-312A-34EA-5EAA5D2F68D8}"/>
              </a:ext>
            </a:extLst>
          </p:cNvPr>
          <p:cNvSpPr>
            <a:spLocks noGrp="1"/>
          </p:cNvSpPr>
          <p:nvPr>
            <p:ph type="title"/>
          </p:nvPr>
        </p:nvSpPr>
        <p:spPr>
          <a:xfrm>
            <a:off x="457200" y="485775"/>
            <a:ext cx="8220075" cy="1595438"/>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 Kingdom </a:t>
            </a:r>
            <a:br>
              <a:rPr lang="en-US" sz="3600" b="1" i="0" u="none" dirty="0">
                <a:solidFill>
                  <a:srgbClr val="1C1C1C"/>
                </a:solidFill>
                <a:ea typeface="Arial"/>
                <a:sym typeface="Arial"/>
              </a:rPr>
            </a:br>
            <a:r>
              <a:rPr lang="en-US" sz="3600" b="1" i="0" u="none" dirty="0">
                <a:solidFill>
                  <a:srgbClr val="1C1C1C"/>
                </a:solidFill>
                <a:ea typeface="Arial"/>
                <a:sym typeface="Arial"/>
              </a:rPr>
              <a:t>of Benin</a:t>
            </a:r>
            <a:r>
              <a:rPr lang="en-US" sz="3600" dirty="0">
                <a:ea typeface="Arial"/>
              </a:rPr>
              <a:t> </a:t>
            </a:r>
            <a:r>
              <a:rPr lang="en-US" sz="3600" b="1" i="0" u="none" dirty="0">
                <a:solidFill>
                  <a:srgbClr val="1C1C1C"/>
                </a:solidFill>
                <a:ea typeface="Arial"/>
                <a:sym typeface="Arial"/>
              </a:rPr>
              <a:t>Develop?</a:t>
            </a:r>
            <a:endParaRPr dirty="0"/>
          </a:p>
        </p:txBody>
      </p:sp>
    </p:spTree>
    <p:extLst>
      <p:ext uri="{BB962C8B-B14F-4D97-AF65-F5344CB8AC3E}">
        <p14:creationId xmlns:p14="http://schemas.microsoft.com/office/powerpoint/2010/main" val="1705184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0"/>
          <p:cNvSpPr txBox="1"/>
          <p:nvPr/>
        </p:nvSpPr>
        <p:spPr>
          <a:xfrm>
            <a:off x="503237" y="2076450"/>
            <a:ext cx="8137525" cy="4016375"/>
          </a:xfrm>
          <a:prstGeom prst="rect">
            <a:avLst/>
          </a:prstGeom>
          <a:solidFill>
            <a:srgbClr val="FFEA9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139" name="Google Shape;139;p10"/>
          <p:cNvSpPr>
            <a:spLocks noGrp="1"/>
          </p:cNvSpPr>
          <p:nvPr>
            <p:ph type="title"/>
          </p:nvPr>
        </p:nvSpPr>
        <p:spPr>
          <a:xfrm>
            <a:off x="503237" y="728662"/>
            <a:ext cx="8137525" cy="1019175"/>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US" sz="3600" b="1" i="0" u="none" dirty="0">
                <a:solidFill>
                  <a:srgbClr val="1C1C1C"/>
                </a:solidFill>
                <a:ea typeface="Arial"/>
                <a:sym typeface="Arial"/>
              </a:rPr>
              <a:t>How Did the Benin</a:t>
            </a:r>
            <a:br>
              <a:rPr lang="en-US" sz="3600" b="1" i="0" u="none" dirty="0">
                <a:solidFill>
                  <a:srgbClr val="1C1C1C"/>
                </a:solidFill>
                <a:ea typeface="Arial"/>
                <a:sym typeface="Arial"/>
              </a:rPr>
            </a:br>
            <a:r>
              <a:rPr lang="en-US" sz="3600" b="1" i="0" u="none" dirty="0">
                <a:solidFill>
                  <a:srgbClr val="1C1C1C"/>
                </a:solidFill>
                <a:ea typeface="Arial"/>
                <a:sym typeface="Arial"/>
              </a:rPr>
              <a:t>Kingdom Develop?</a:t>
            </a:r>
            <a:endParaRPr dirty="0"/>
          </a:p>
        </p:txBody>
      </p:sp>
      <p:sp>
        <p:nvSpPr>
          <p:cNvPr id="3" name="Text Placeholder 2">
            <a:extLst>
              <a:ext uri="{FF2B5EF4-FFF2-40B4-BE49-F238E27FC236}">
                <a16:creationId xmlns:a16="http://schemas.microsoft.com/office/drawing/2014/main" id="{CA07BFFB-8C84-4E08-B544-73BDC07AD869}"/>
              </a:ext>
            </a:extLst>
          </p:cNvPr>
          <p:cNvSpPr>
            <a:spLocks noGrp="1"/>
          </p:cNvSpPr>
          <p:nvPr>
            <p:ph type="body" idx="1"/>
          </p:nvPr>
        </p:nvSpPr>
        <p:spPr>
          <a:xfrm>
            <a:off x="629444" y="2076449"/>
            <a:ext cx="3816350" cy="2166168"/>
          </a:xfrm>
        </p:spPr>
        <p:txBody>
          <a:bodyPr/>
          <a:lstStyle/>
          <a:p>
            <a:pPr marL="114300" indent="0">
              <a:buNone/>
            </a:pPr>
            <a:r>
              <a:rPr lang="en-GB" dirty="0"/>
              <a:t>AD 1489 The Edo people began trading with the Portuguese. It was the Portuguese who called the place ‘Benin’.</a:t>
            </a:r>
          </a:p>
          <a:p>
            <a:pPr marL="114300" indent="0">
              <a:buNone/>
            </a:pPr>
            <a:r>
              <a:rPr lang="en-GB" dirty="0"/>
              <a:t>Europeans arriving there were impressed by the well-planned City of Benin with its city walls, fine buildings and street lamps.</a:t>
            </a:r>
          </a:p>
        </p:txBody>
      </p:sp>
      <p:pic>
        <p:nvPicPr>
          <p:cNvPr id="10" name="Google Shape;264;p14">
            <a:extLst>
              <a:ext uri="{FF2B5EF4-FFF2-40B4-BE49-F238E27FC236}">
                <a16:creationId xmlns:a16="http://schemas.microsoft.com/office/drawing/2014/main" id="{6E3FF8AF-9818-45EA-9A1E-04C6703777E5}"/>
              </a:ext>
            </a:extLst>
          </p:cNvPr>
          <p:cNvPicPr preferRelativeResize="0"/>
          <p:nvPr/>
        </p:nvPicPr>
        <p:blipFill rotWithShape="1">
          <a:blip r:embed="rId3">
            <a:alphaModFix/>
          </a:blip>
          <a:srcRect/>
          <a:stretch/>
        </p:blipFill>
        <p:spPr>
          <a:xfrm>
            <a:off x="7480300" y="612775"/>
            <a:ext cx="1238250" cy="863600"/>
          </a:xfrm>
          <a:prstGeom prst="rect">
            <a:avLst/>
          </a:prstGeom>
          <a:noFill/>
          <a:ln>
            <a:noFill/>
          </a:ln>
        </p:spPr>
      </p:pic>
      <p:pic>
        <p:nvPicPr>
          <p:cNvPr id="4" name="Picture 3">
            <a:extLst>
              <a:ext uri="{FF2B5EF4-FFF2-40B4-BE49-F238E27FC236}">
                <a16:creationId xmlns:a16="http://schemas.microsoft.com/office/drawing/2014/main" id="{375EF863-08F8-472C-BC4A-7D779038A60E}"/>
              </a:ext>
            </a:extLst>
          </p:cNvPr>
          <p:cNvPicPr>
            <a:picLocks noChangeAspect="1"/>
          </p:cNvPicPr>
          <p:nvPr/>
        </p:nvPicPr>
        <p:blipFill rotWithShape="1">
          <a:blip r:embed="rId4"/>
          <a:srcRect t="17297" b="16895"/>
          <a:stretch/>
        </p:blipFill>
        <p:spPr>
          <a:xfrm>
            <a:off x="4572000" y="2076450"/>
            <a:ext cx="4068762" cy="4016376"/>
          </a:xfrm>
          <a:prstGeom prst="rect">
            <a:avLst/>
          </a:prstGeom>
        </p:spPr>
      </p:pic>
    </p:spTree>
    <p:extLst>
      <p:ext uri="{BB962C8B-B14F-4D97-AF65-F5344CB8AC3E}">
        <p14:creationId xmlns:p14="http://schemas.microsoft.com/office/powerpoint/2010/main" val="907926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4"/>
          <p:cNvSpPr>
            <a:spLocks noGrp="1"/>
          </p:cNvSpPr>
          <p:nvPr>
            <p:ph type="title"/>
          </p:nvPr>
        </p:nvSpPr>
        <p:spPr>
          <a:xfrm>
            <a:off x="503237" y="765175"/>
            <a:ext cx="8137525" cy="614362"/>
          </a:xfrm>
          <a:prstGeom prst="roundRect">
            <a:avLst>
              <a:gd name="adj" fmla="val 16667"/>
            </a:avLst>
          </a:prstGeom>
          <a:noFill/>
          <a:ln>
            <a:noFill/>
          </a:ln>
        </p:spPr>
        <p:txBody>
          <a:bodyPr spcFirstLastPara="1" wrap="square" lIns="252000" tIns="252000" rIns="252000" bIns="252000" anchor="ctr" anchorCtr="1">
            <a:normAutofit fontScale="90000"/>
          </a:bodyPr>
          <a:lstStyle/>
          <a:p>
            <a:pPr marL="0" lvl="0" indent="0" algn="ctr" rtl="0">
              <a:lnSpc>
                <a:spcPct val="90000"/>
              </a:lnSpc>
              <a:spcBef>
                <a:spcPts val="0"/>
              </a:spcBef>
              <a:spcAft>
                <a:spcPts val="0"/>
              </a:spcAft>
              <a:buClr>
                <a:srgbClr val="1C1C1C"/>
              </a:buClr>
              <a:buSzPts val="3600"/>
              <a:buFont typeface="Arial"/>
              <a:buNone/>
            </a:pPr>
            <a:r>
              <a:rPr lang="en-GB" dirty="0"/>
              <a:t>Benin Now</a:t>
            </a:r>
            <a:endParaRPr dirty="0"/>
          </a:p>
        </p:txBody>
      </p:sp>
      <p:sp>
        <p:nvSpPr>
          <p:cNvPr id="239" name="Google Shape;239;p14"/>
          <p:cNvSpPr/>
          <p:nvPr/>
        </p:nvSpPr>
        <p:spPr>
          <a:xfrm>
            <a:off x="755650" y="1535113"/>
            <a:ext cx="7632700" cy="1122349"/>
          </a:xfrm>
          <a:prstGeom prst="roundRect">
            <a:avLst>
              <a:gd name="adj" fmla="val 16667"/>
            </a:avLst>
          </a:prstGeom>
          <a:solidFill>
            <a:srgbClr val="FFE27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dirty="0">
              <a:solidFill>
                <a:schemeClr val="dk1"/>
              </a:solidFill>
              <a:latin typeface="Twinkl" pitchFamily="2" charset="0"/>
              <a:ea typeface="NTR"/>
              <a:cs typeface="NTR"/>
              <a:sym typeface="NTR"/>
            </a:endParaRPr>
          </a:p>
        </p:txBody>
      </p:sp>
      <p:sp>
        <p:nvSpPr>
          <p:cNvPr id="240" name="Google Shape;240;p14"/>
          <p:cNvSpPr/>
          <p:nvPr/>
        </p:nvSpPr>
        <p:spPr>
          <a:xfrm>
            <a:off x="724120" y="1487323"/>
            <a:ext cx="7864475" cy="966349"/>
          </a:xfrm>
          <a:prstGeom prst="roundRect">
            <a:avLst>
              <a:gd name="adj" fmla="val 558"/>
            </a:avLst>
          </a:prstGeom>
          <a:noFill/>
          <a:ln>
            <a:noFill/>
          </a:ln>
        </p:spPr>
        <p:txBody>
          <a:bodyPr spcFirstLastPara="1" wrap="square" lIns="252000" tIns="252000" rIns="252000" bIns="252000" anchor="t" anchorCtr="0">
            <a:noAutofit/>
          </a:bodyPr>
          <a:lstStyle/>
          <a:p>
            <a:pPr marL="0" marR="0" lvl="0" indent="0" algn="l" rtl="0">
              <a:lnSpc>
                <a:spcPct val="90000"/>
              </a:lnSpc>
              <a:spcBef>
                <a:spcPts val="0"/>
              </a:spcBef>
              <a:spcAft>
                <a:spcPts val="0"/>
              </a:spcAft>
              <a:buClr>
                <a:srgbClr val="1C1C1C"/>
              </a:buClr>
              <a:buSzPts val="1800"/>
              <a:buFont typeface="Arial"/>
              <a:buNone/>
            </a:pPr>
            <a:r>
              <a:rPr lang="en-GB" sz="1800" b="0" i="0" u="none" dirty="0">
                <a:solidFill>
                  <a:srgbClr val="1C1C1C"/>
                </a:solidFill>
                <a:latin typeface="Twinkl" pitchFamily="2" charset="0"/>
                <a:sym typeface="Arial"/>
              </a:rPr>
              <a:t>In 1897, Benin became part of the British Empire. In 1960, it became an independent country. There is still an Oba of Benin who leads religious ceremonies but is no longer a ruler of people.</a:t>
            </a:r>
            <a:endParaRPr dirty="0">
              <a:latin typeface="Twinkl" pitchFamily="2" charset="0"/>
            </a:endParaRPr>
          </a:p>
        </p:txBody>
      </p:sp>
      <p:pic>
        <p:nvPicPr>
          <p:cNvPr id="264" name="Google Shape;264;p14"/>
          <p:cNvPicPr preferRelativeResize="0"/>
          <p:nvPr/>
        </p:nvPicPr>
        <p:blipFill rotWithShape="1">
          <a:blip r:embed="rId3">
            <a:alphaModFix/>
          </a:blip>
          <a:srcRect/>
          <a:stretch/>
        </p:blipFill>
        <p:spPr>
          <a:xfrm>
            <a:off x="7480300" y="612775"/>
            <a:ext cx="1238250" cy="863600"/>
          </a:xfrm>
          <a:prstGeom prst="rect">
            <a:avLst/>
          </a:prstGeom>
          <a:noFill/>
          <a:ln>
            <a:noFill/>
          </a:ln>
        </p:spPr>
      </p:pic>
      <p:pic>
        <p:nvPicPr>
          <p:cNvPr id="3" name="Picture 2" descr="A red green and yellow square&#10;&#10;Description automatically generated">
            <a:extLst>
              <a:ext uri="{FF2B5EF4-FFF2-40B4-BE49-F238E27FC236}">
                <a16:creationId xmlns:a16="http://schemas.microsoft.com/office/drawing/2014/main" id="{3B1FAAD2-72E8-00A7-229E-1F4C98F978B1}"/>
              </a:ext>
            </a:extLst>
          </p:cNvPr>
          <p:cNvPicPr>
            <a:picLocks noChangeAspect="1"/>
          </p:cNvPicPr>
          <p:nvPr/>
        </p:nvPicPr>
        <p:blipFill>
          <a:blip r:embed="rId4"/>
          <a:stretch>
            <a:fillRect/>
          </a:stretch>
        </p:blipFill>
        <p:spPr>
          <a:xfrm>
            <a:off x="2347744" y="2959539"/>
            <a:ext cx="4448510" cy="2965673"/>
          </a:xfrm>
          <a:prstGeom prst="rect">
            <a:avLst/>
          </a:prstGeom>
        </p:spPr>
      </p:pic>
    </p:spTree>
    <p:extLst>
      <p:ext uri="{BB962C8B-B14F-4D97-AF65-F5344CB8AC3E}">
        <p14:creationId xmlns:p14="http://schemas.microsoft.com/office/powerpoint/2010/main" val="759880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459</TotalTime>
  <Words>886</Words>
  <Application>Microsoft Office PowerPoint</Application>
  <PresentationFormat>On-screen Show (4:3)</PresentationFormat>
  <Paragraphs>57</Paragraphs>
  <Slides>16</Slides>
  <Notes>16</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16</vt:i4>
      </vt:variant>
    </vt:vector>
  </HeadingPairs>
  <TitlesOfParts>
    <vt:vector size="25" baseType="lpstr">
      <vt:lpstr>NTR</vt:lpstr>
      <vt:lpstr>Play</vt:lpstr>
      <vt:lpstr>Twinkl</vt:lpstr>
      <vt:lpstr>Arial</vt:lpstr>
      <vt:lpstr>Office Theme</vt:lpstr>
      <vt:lpstr>3_Office Theme</vt:lpstr>
      <vt:lpstr>2_Office Theme</vt:lpstr>
      <vt:lpstr>4_Office Theme</vt:lpstr>
      <vt:lpstr>1_Office Theme</vt:lpstr>
      <vt:lpstr>PowerPoint Presentation</vt:lpstr>
      <vt:lpstr>PowerPoint Presentation</vt:lpstr>
      <vt:lpstr>What Does Africa Mean to You?</vt:lpstr>
      <vt:lpstr>What Does Africa Mean to You? Images of Africa</vt:lpstr>
      <vt:lpstr>What Does Africa Mean to You?</vt:lpstr>
      <vt:lpstr>Mapping Africa</vt:lpstr>
      <vt:lpstr>Mapping Africa</vt:lpstr>
      <vt:lpstr>How Did the Kingdom of  Benin Develop?</vt:lpstr>
      <vt:lpstr>How Did the Kingdom of  Benin Develop?</vt:lpstr>
      <vt:lpstr>How Did the Kingdom  of Benin Develop?</vt:lpstr>
      <vt:lpstr>How Did the Kingdom of Benin Develop?</vt:lpstr>
      <vt:lpstr>How Did the Kingdom  of Benin Develop?</vt:lpstr>
      <vt:lpstr>How Did the Kingdom  of Benin Develop?</vt:lpstr>
      <vt:lpstr>How Did the Benin Kingdom Develop?</vt:lpstr>
      <vt:lpstr>Benin Now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dc:title>
  <dc:creator>Twinkl</dc:creator>
  <cp:lastModifiedBy>Claire Hewitt</cp:lastModifiedBy>
  <cp:revision>36</cp:revision>
  <dcterms:created xsi:type="dcterms:W3CDTF">2014-10-01T16:09:27Z</dcterms:created>
  <dcterms:modified xsi:type="dcterms:W3CDTF">2026-07-04T14:05:15Z</dcterms:modified>
</cp:coreProperties>
</file>